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CEBD-7101-43E6-97EC-DE2513C609C5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FD3F-1074-463E-8317-5F771D706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CEBD-7101-43E6-97EC-DE2513C609C5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FD3F-1074-463E-8317-5F771D706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CEBD-7101-43E6-97EC-DE2513C609C5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FD3F-1074-463E-8317-5F771D706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0C9F741-5639-4E77-8D9F-12B5322B1A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CEBD-7101-43E6-97EC-DE2513C609C5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FD3F-1074-463E-8317-5F771D706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CEBD-7101-43E6-97EC-DE2513C609C5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FD3F-1074-463E-8317-5F771D706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CEBD-7101-43E6-97EC-DE2513C609C5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FD3F-1074-463E-8317-5F771D706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CEBD-7101-43E6-97EC-DE2513C609C5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FD3F-1074-463E-8317-5F771D706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CEBD-7101-43E6-97EC-DE2513C609C5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FD3F-1074-463E-8317-5F771D706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CEBD-7101-43E6-97EC-DE2513C609C5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FD3F-1074-463E-8317-5F771D706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CEBD-7101-43E6-97EC-DE2513C609C5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FD3F-1074-463E-8317-5F771D706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CEBD-7101-43E6-97EC-DE2513C609C5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FD3F-1074-463E-8317-5F771D706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DCEBD-7101-43E6-97EC-DE2513C609C5}" type="datetimeFigureOut">
              <a:rPr lang="en-US" smtClean="0"/>
              <a:pPr/>
              <a:t>10/29/2008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EFD3F-1074-463E-8317-5F771D7062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4.3 </a:t>
            </a:r>
            <a:r>
              <a:rPr lang="en-US" smtClean="0"/>
              <a:t>- Logarithms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4.4 – Properties of Logarithms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Properties of Logarithms( pg 366 )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257800" cy="52578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/>
              <a:t>If x, y, and b&gt; 0, then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dirty="0" err="1"/>
              <a:t>log</a:t>
            </a:r>
            <a:r>
              <a:rPr lang="en-US" sz="2000" baseline="-25000" dirty="0" err="1"/>
              <a:t>b</a:t>
            </a:r>
            <a:r>
              <a:rPr lang="en-US" sz="2000" dirty="0"/>
              <a:t>(</a:t>
            </a:r>
            <a:r>
              <a:rPr lang="en-US" sz="2000" dirty="0" err="1"/>
              <a:t>xy</a:t>
            </a:r>
            <a:r>
              <a:rPr lang="en-US" sz="2000" dirty="0"/>
              <a:t>) = </a:t>
            </a:r>
            <a:r>
              <a:rPr lang="en-US" sz="2000" dirty="0" err="1"/>
              <a:t>log</a:t>
            </a:r>
            <a:r>
              <a:rPr lang="en-US" sz="2000" baseline="-25000" dirty="0" err="1"/>
              <a:t>b</a:t>
            </a:r>
            <a:r>
              <a:rPr lang="en-US" sz="2000" baseline="-25000" dirty="0"/>
              <a:t> </a:t>
            </a:r>
            <a:r>
              <a:rPr lang="en-US" sz="2000" dirty="0"/>
              <a:t>x + </a:t>
            </a:r>
            <a:r>
              <a:rPr lang="en-US" sz="2000" dirty="0" err="1"/>
              <a:t>log</a:t>
            </a:r>
            <a:r>
              <a:rPr lang="en-US" sz="2000" baseline="-25000" dirty="0" err="1"/>
              <a:t>b</a:t>
            </a:r>
            <a:r>
              <a:rPr lang="en-US" sz="2000" dirty="0" err="1"/>
              <a:t>y</a:t>
            </a:r>
            <a:endParaRPr lang="en-US" sz="20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0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log </a:t>
            </a:r>
            <a:r>
              <a:rPr lang="en-US" sz="2000" baseline="-25000" dirty="0"/>
              <a:t>b</a:t>
            </a:r>
            <a:r>
              <a:rPr lang="en-US" sz="2000" dirty="0"/>
              <a:t>    = </a:t>
            </a:r>
            <a:r>
              <a:rPr lang="en-US" sz="2000" dirty="0" smtClean="0"/>
              <a:t>log 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</a:t>
            </a:r>
            <a:r>
              <a:rPr lang="en-US" sz="2000" dirty="0"/>
              <a:t>x – log </a:t>
            </a:r>
            <a:r>
              <a:rPr lang="en-US" sz="2000" baseline="-25000" dirty="0"/>
              <a:t>b</a:t>
            </a:r>
            <a:r>
              <a:rPr lang="en-US" sz="2000" dirty="0"/>
              <a:t> </a:t>
            </a:r>
            <a:r>
              <a:rPr lang="en-US" sz="2000" dirty="0" smtClean="0"/>
              <a:t>y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000" dirty="0" smtClean="0"/>
              <a:t>                       </a:t>
            </a:r>
            <a:endParaRPr lang="en-US" sz="2000" dirty="0"/>
          </a:p>
          <a:p>
            <a:pPr marL="609600" indent="-609600">
              <a:lnSpc>
                <a:spcPct val="90000"/>
              </a:lnSpc>
              <a:buNone/>
            </a:pPr>
            <a:r>
              <a:rPr lang="en-US" sz="2000" dirty="0" smtClean="0"/>
              <a:t>3.       </a:t>
            </a:r>
            <a:r>
              <a:rPr lang="en-US" sz="2000" dirty="0" err="1" smtClean="0"/>
              <a:t>log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 </a:t>
            </a:r>
            <a:r>
              <a:rPr lang="en-US" sz="2000" dirty="0" err="1" smtClean="0"/>
              <a:t>x</a:t>
            </a:r>
            <a:r>
              <a:rPr lang="en-US" sz="2000" b="1" baseline="30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/>
              <a:t> = </a:t>
            </a:r>
            <a:r>
              <a:rPr lang="en-US" sz="2000" dirty="0"/>
              <a:t>k log </a:t>
            </a:r>
            <a:r>
              <a:rPr lang="en-US" sz="2000" baseline="-25000" dirty="0"/>
              <a:t>b </a:t>
            </a:r>
            <a:r>
              <a:rPr lang="en-US" sz="2000" dirty="0"/>
              <a:t>x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0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b="1" u="sng" dirty="0"/>
              <a:t>For Example</a:t>
            </a:r>
            <a:r>
              <a:rPr lang="en-US" sz="2000" dirty="0"/>
              <a:t> log</a:t>
            </a:r>
            <a:r>
              <a:rPr lang="en-US" sz="2000" baseline="-25000" dirty="0"/>
              <a:t>2</a:t>
            </a:r>
            <a:r>
              <a:rPr lang="en-US" sz="2000" dirty="0"/>
              <a:t>(32)= log</a:t>
            </a:r>
            <a:r>
              <a:rPr lang="en-US" sz="2000" baseline="-25000" dirty="0"/>
              <a:t>2 </a:t>
            </a:r>
            <a:r>
              <a:rPr lang="en-US" sz="2000" dirty="0"/>
              <a:t>(4.8) </a:t>
            </a:r>
            <a:endParaRPr lang="en-US" sz="20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= </a:t>
            </a:r>
            <a:r>
              <a:rPr lang="en-US" sz="2000" dirty="0"/>
              <a:t>log</a:t>
            </a:r>
            <a:r>
              <a:rPr lang="en-US" sz="2000" baseline="-25000" dirty="0"/>
              <a:t>2 </a:t>
            </a:r>
            <a:r>
              <a:rPr lang="en-US" sz="2000" baseline="-25000" dirty="0" smtClean="0"/>
              <a:t>    </a:t>
            </a:r>
            <a:r>
              <a:rPr lang="en-US" sz="2000" dirty="0" smtClean="0"/>
              <a:t>4</a:t>
            </a:r>
            <a:r>
              <a:rPr lang="en-US" sz="2000" baseline="-25000" dirty="0" smtClean="0"/>
              <a:t> +   </a:t>
            </a:r>
            <a:r>
              <a:rPr lang="en-US" sz="2000" dirty="0"/>
              <a:t>log</a:t>
            </a:r>
            <a:r>
              <a:rPr lang="en-US" sz="2000" baseline="-25000" dirty="0"/>
              <a:t>2  </a:t>
            </a:r>
            <a:r>
              <a:rPr lang="en-US" sz="2000" dirty="0"/>
              <a:t>8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/>
              <a:t>                            </a:t>
            </a:r>
            <a:r>
              <a:rPr lang="en-US" sz="2000" dirty="0" smtClean="0"/>
              <a:t>                                                         </a:t>
            </a:r>
            <a:endParaRPr lang="en-US" sz="20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/>
              <a:t>                </a:t>
            </a:r>
            <a:r>
              <a:rPr lang="en-US" sz="2000" dirty="0" smtClean="0"/>
              <a:t>                   2 </a:t>
            </a:r>
            <a:r>
              <a:rPr lang="en-US" sz="2000" dirty="0"/>
              <a:t>+ 3 = 5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/>
              <a:t>log</a:t>
            </a:r>
            <a:r>
              <a:rPr lang="en-US" sz="2000" baseline="-25000" dirty="0"/>
              <a:t>2 </a:t>
            </a:r>
            <a:r>
              <a:rPr lang="en-US" sz="2000" dirty="0"/>
              <a:t>8 = log</a:t>
            </a:r>
            <a:r>
              <a:rPr lang="en-US" sz="2000" baseline="-25000" dirty="0"/>
              <a:t>2 </a:t>
            </a:r>
            <a:r>
              <a:rPr lang="en-US" sz="2000" dirty="0"/>
              <a:t>16/2 </a:t>
            </a:r>
            <a:r>
              <a:rPr lang="en-US" sz="2000" baseline="-25000" dirty="0"/>
              <a:t>= </a:t>
            </a:r>
            <a:r>
              <a:rPr lang="en-US" sz="2000" dirty="0"/>
              <a:t>log</a:t>
            </a:r>
            <a:r>
              <a:rPr lang="en-US" sz="2000" baseline="-25000" dirty="0"/>
              <a:t>2 </a:t>
            </a:r>
            <a:r>
              <a:rPr lang="en-US" sz="2000" dirty="0"/>
              <a:t>16 -</a:t>
            </a:r>
            <a:r>
              <a:rPr lang="en-US" sz="2000" baseline="-25000" dirty="0"/>
              <a:t> </a:t>
            </a:r>
            <a:r>
              <a:rPr lang="en-US" sz="2000" dirty="0"/>
              <a:t>log</a:t>
            </a:r>
            <a:r>
              <a:rPr lang="en-US" sz="2000" baseline="-25000" dirty="0"/>
              <a:t>2 </a:t>
            </a:r>
            <a:r>
              <a:rPr lang="en-US" sz="2000" dirty="0"/>
              <a:t>2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/>
              <a:t>    3                      = 4 – 1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/>
              <a:t>3. </a:t>
            </a:r>
            <a:r>
              <a:rPr lang="en-US" sz="2000" dirty="0" err="1"/>
              <a:t>Log</a:t>
            </a:r>
            <a:r>
              <a:rPr lang="en-US" sz="2000" baseline="-25000" dirty="0" err="1"/>
              <a:t>b</a:t>
            </a:r>
            <a:r>
              <a:rPr lang="en-US" sz="2000" dirty="0"/>
              <a:t> </a:t>
            </a:r>
            <a:r>
              <a:rPr lang="en-US" sz="2000" dirty="0" err="1" smtClean="0"/>
              <a:t>x</a:t>
            </a:r>
            <a:r>
              <a:rPr lang="en-US" sz="2000" b="1" baseline="30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/>
              <a:t> </a:t>
            </a:r>
            <a:r>
              <a:rPr lang="en-US" sz="2000" dirty="0"/>
              <a:t>= k log </a:t>
            </a:r>
            <a:r>
              <a:rPr lang="en-US" sz="2000" baseline="-25000" dirty="0"/>
              <a:t>b</a:t>
            </a:r>
            <a:r>
              <a:rPr lang="en-US" sz="2000" dirty="0"/>
              <a:t> x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/>
              <a:t>Log</a:t>
            </a:r>
            <a:r>
              <a:rPr lang="en-US" sz="2000" baseline="-25000" dirty="0"/>
              <a:t>2</a:t>
            </a:r>
            <a:r>
              <a:rPr lang="en-US" sz="2000" dirty="0"/>
              <a:t>64</a:t>
            </a:r>
            <a:r>
              <a:rPr lang="en-US" sz="2000" baseline="-25000" dirty="0"/>
              <a:t> = </a:t>
            </a:r>
            <a:r>
              <a:rPr lang="en-US" sz="2000" dirty="0"/>
              <a:t>log</a:t>
            </a:r>
            <a:r>
              <a:rPr lang="en-US" sz="2000" baseline="-25000" dirty="0"/>
              <a:t>2 </a:t>
            </a:r>
            <a:r>
              <a:rPr lang="en-US" sz="2000" dirty="0"/>
              <a:t>(4) </a:t>
            </a:r>
            <a:r>
              <a:rPr lang="en-US" sz="2000" baseline="30000" dirty="0"/>
              <a:t>3</a:t>
            </a:r>
            <a:r>
              <a:rPr lang="en-US" sz="2000" baseline="-25000" dirty="0"/>
              <a:t> = </a:t>
            </a:r>
            <a:r>
              <a:rPr lang="en-US" sz="2000" dirty="0"/>
              <a:t>3</a:t>
            </a:r>
            <a:r>
              <a:rPr lang="en-US" sz="2000" baseline="-25000" dirty="0"/>
              <a:t> </a:t>
            </a:r>
            <a:r>
              <a:rPr lang="en-US" sz="2000" dirty="0" smtClean="0"/>
              <a:t>log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4 = 3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log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2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aseline="-25000" dirty="0" smtClean="0"/>
              <a:t> </a:t>
            </a:r>
            <a:endParaRPr lang="en-US" sz="2000" baseline="-250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 smtClean="0"/>
              <a:t>   6                                   =  3. 2  as log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2 = 1</a:t>
            </a:r>
            <a:endParaRPr lang="en-US" sz="2400" b="1" baseline="-25000" dirty="0"/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676400" y="2514600"/>
          <a:ext cx="76200" cy="381000"/>
        </p:xfrm>
        <a:graphic>
          <a:graphicData uri="http://schemas.openxmlformats.org/presentationml/2006/ole">
            <p:oleObj spid="_x0000_s2050" name="Equation" r:id="rId3" imgW="164880" imgH="419040" progId="Equation.3">
              <p:embed/>
            </p:oleObj>
          </a:graphicData>
        </a:graphic>
      </p:graphicFrame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5105400" y="3581400"/>
            <a:ext cx="149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 property 1 )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5105400" y="4876800"/>
            <a:ext cx="149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 property 2 )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5105400" y="5867400"/>
            <a:ext cx="149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 property 3 )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p:oleObj spid="_x0000_s2051" name="Equation" r:id="rId4" imgW="114120" imgH="177480" progId="Equation.BREE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Compound Interest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/>
              <a:t>The Amount A(t) accumulated (principal plus interest)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/>
              <a:t>in an account bearing interest compounded n times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/>
              <a:t>annually 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/>
              <a:t>A(t) = P (1 +     ) </a:t>
            </a:r>
            <a:r>
              <a:rPr lang="en-US" sz="2800" b="1" baseline="30000"/>
              <a:t>nt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baseline="300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/>
              <a:t>Where P is the </a:t>
            </a:r>
            <a:r>
              <a:rPr lang="en-US" sz="2800" b="1" u="sng"/>
              <a:t>principal invested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/>
              <a:t>r is the </a:t>
            </a:r>
            <a:r>
              <a:rPr lang="en-US" sz="2800" b="1" u="sng"/>
              <a:t>interest rate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/>
              <a:t>t is the </a:t>
            </a:r>
            <a:r>
              <a:rPr lang="en-US" sz="2800" b="1" u="sng"/>
              <a:t>time period</a:t>
            </a:r>
            <a:r>
              <a:rPr lang="en-US" sz="2800" b="1"/>
              <a:t>, in years</a:t>
            </a:r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286000" y="3276600"/>
          <a:ext cx="217488" cy="560388"/>
        </p:xfrm>
        <a:graphic>
          <a:graphicData uri="http://schemas.openxmlformats.org/presentationml/2006/ole">
            <p:oleObj spid="_x0000_s3074" name="Equation" r:id="rId3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400" b="1" u="sng" dirty="0"/>
              <a:t>Ex 4.4</a:t>
            </a:r>
            <a:r>
              <a:rPr lang="en-US" sz="2400" b="1" dirty="0"/>
              <a:t> ( pg 373) Use properties of logarithms to expand each expression in terms of simpler logarithms. Assume that all variable expressions denote positive numbers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543800" cy="5257800"/>
          </a:xfrm>
        </p:spPr>
        <p:txBody>
          <a:bodyPr>
            <a:normAutofit fontScale="55000" lnSpcReduction="20000"/>
          </a:bodyPr>
          <a:lstStyle/>
          <a:p>
            <a:pPr>
              <a:buFontTx/>
              <a:buNone/>
            </a:pPr>
            <a:r>
              <a:rPr lang="en-US" sz="3800" b="1" u="sng" dirty="0"/>
              <a:t>10 a)</a:t>
            </a:r>
            <a:r>
              <a:rPr lang="en-US" sz="3800" b="1" dirty="0"/>
              <a:t> </a:t>
            </a:r>
            <a:r>
              <a:rPr lang="en-US" sz="3800" b="1" dirty="0" err="1"/>
              <a:t>log</a:t>
            </a:r>
            <a:r>
              <a:rPr lang="en-US" sz="3800" b="1" baseline="-25000" dirty="0" err="1"/>
              <a:t>b</a:t>
            </a:r>
            <a:r>
              <a:rPr lang="en-US" sz="3800" b="1" dirty="0"/>
              <a:t>(4b)</a:t>
            </a:r>
            <a:r>
              <a:rPr lang="en-US" sz="3800" b="1" baseline="30000" dirty="0"/>
              <a:t>t</a:t>
            </a:r>
            <a:r>
              <a:rPr lang="en-US" sz="3800" b="1" dirty="0"/>
              <a:t> </a:t>
            </a:r>
            <a:endParaRPr lang="en-US" sz="3800" b="1" dirty="0" smtClean="0"/>
          </a:p>
          <a:p>
            <a:pPr>
              <a:buFontTx/>
              <a:buNone/>
            </a:pPr>
            <a:r>
              <a:rPr lang="en-US" sz="3800" b="1" dirty="0" smtClean="0"/>
              <a:t>= </a:t>
            </a:r>
            <a:r>
              <a:rPr lang="en-US" sz="3800" b="1" dirty="0"/>
              <a:t>t </a:t>
            </a:r>
            <a:r>
              <a:rPr lang="en-US" sz="3800" b="1" dirty="0" err="1"/>
              <a:t>log</a:t>
            </a:r>
            <a:r>
              <a:rPr lang="en-US" sz="3800" b="1" baseline="-25000" dirty="0" err="1"/>
              <a:t>b</a:t>
            </a:r>
            <a:r>
              <a:rPr lang="en-US" sz="3800" b="1" dirty="0"/>
              <a:t>(4b</a:t>
            </a:r>
            <a:r>
              <a:rPr lang="en-US" sz="3800" b="1" dirty="0" smtClean="0"/>
              <a:t>)  ( prop 3 )  </a:t>
            </a:r>
            <a:endParaRPr lang="en-US" sz="3800" b="1" dirty="0"/>
          </a:p>
          <a:p>
            <a:pPr>
              <a:buFontTx/>
              <a:buNone/>
            </a:pPr>
            <a:r>
              <a:rPr lang="en-US" sz="3800" b="1" dirty="0"/>
              <a:t>= t(log</a:t>
            </a:r>
            <a:r>
              <a:rPr lang="en-US" sz="3800" b="1" baseline="-25000" dirty="0"/>
              <a:t>b</a:t>
            </a:r>
            <a:r>
              <a:rPr lang="en-US" sz="3800" b="1" dirty="0"/>
              <a:t>4 + </a:t>
            </a:r>
            <a:r>
              <a:rPr lang="en-US" sz="3800" b="1" dirty="0" err="1"/>
              <a:t>log</a:t>
            </a:r>
            <a:r>
              <a:rPr lang="en-US" sz="3800" b="1" baseline="-25000" dirty="0" err="1"/>
              <a:t>b</a:t>
            </a:r>
            <a:r>
              <a:rPr lang="en-US" sz="3800" b="1" dirty="0" err="1"/>
              <a:t>b</a:t>
            </a:r>
            <a:r>
              <a:rPr lang="en-US" sz="3800" b="1" dirty="0"/>
              <a:t>) </a:t>
            </a:r>
            <a:r>
              <a:rPr lang="en-US" sz="3800" b="1" dirty="0" smtClean="0"/>
              <a:t>( prop 1)</a:t>
            </a:r>
          </a:p>
          <a:p>
            <a:pPr>
              <a:buFontTx/>
              <a:buNone/>
            </a:pPr>
            <a:r>
              <a:rPr lang="en-US" sz="3800" b="1" dirty="0" smtClean="0"/>
              <a:t>= </a:t>
            </a:r>
            <a:r>
              <a:rPr lang="en-US" sz="3800" b="1" dirty="0"/>
              <a:t>t(log</a:t>
            </a:r>
            <a:r>
              <a:rPr lang="en-US" sz="3800" b="1" baseline="-25000" dirty="0"/>
              <a:t>b</a:t>
            </a:r>
            <a:r>
              <a:rPr lang="en-US" sz="3800" b="1" dirty="0"/>
              <a:t>4 + 1</a:t>
            </a:r>
            <a:r>
              <a:rPr lang="en-US" sz="3800" b="1" dirty="0" smtClean="0"/>
              <a:t>) (as </a:t>
            </a:r>
            <a:r>
              <a:rPr lang="en-US" sz="3800" b="1" dirty="0" err="1" smtClean="0"/>
              <a:t>log</a:t>
            </a:r>
            <a:r>
              <a:rPr lang="en-US" sz="3800" b="1" baseline="-25000" dirty="0" err="1" smtClean="0"/>
              <a:t>b</a:t>
            </a:r>
            <a:r>
              <a:rPr lang="en-US" sz="3800" b="1" dirty="0" err="1" smtClean="0"/>
              <a:t>b</a:t>
            </a:r>
            <a:r>
              <a:rPr lang="en-US" sz="3800" b="1" dirty="0" smtClean="0"/>
              <a:t> = 1)</a:t>
            </a:r>
            <a:endParaRPr lang="en-US" sz="3800" b="1" dirty="0"/>
          </a:p>
          <a:p>
            <a:pPr>
              <a:buFontTx/>
              <a:buNone/>
            </a:pPr>
            <a:r>
              <a:rPr lang="en-US" sz="3800" b="1" dirty="0"/>
              <a:t>= t log</a:t>
            </a:r>
            <a:r>
              <a:rPr lang="en-US" sz="3800" b="1" baseline="-25000" dirty="0"/>
              <a:t>b</a:t>
            </a:r>
            <a:r>
              <a:rPr lang="en-US" sz="3800" b="1" dirty="0"/>
              <a:t>4 + </a:t>
            </a:r>
            <a:r>
              <a:rPr lang="en-US" sz="3800" b="1" dirty="0" smtClean="0"/>
              <a:t>t   ( Distribute t )</a:t>
            </a:r>
          </a:p>
          <a:p>
            <a:pPr>
              <a:buFontTx/>
              <a:buNone/>
            </a:pPr>
            <a:endParaRPr lang="en-US" sz="3800" b="1" dirty="0" smtClean="0"/>
          </a:p>
          <a:p>
            <a:pPr>
              <a:buFontTx/>
              <a:buNone/>
            </a:pPr>
            <a:endParaRPr lang="en-US" sz="3800" b="1" dirty="0" smtClean="0"/>
          </a:p>
          <a:p>
            <a:pPr>
              <a:buFontTx/>
              <a:buNone/>
            </a:pPr>
            <a:endParaRPr lang="en-US" sz="3800" b="1" dirty="0"/>
          </a:p>
          <a:p>
            <a:pPr>
              <a:buFontTx/>
              <a:buNone/>
            </a:pPr>
            <a:r>
              <a:rPr lang="en-US" sz="3800" b="1" dirty="0"/>
              <a:t>b) log</a:t>
            </a:r>
            <a:r>
              <a:rPr lang="en-US" sz="3800" b="1" baseline="-25000" dirty="0"/>
              <a:t>2 </a:t>
            </a:r>
            <a:r>
              <a:rPr lang="en-US" sz="3800" b="1" dirty="0"/>
              <a:t>5(2 </a:t>
            </a:r>
            <a:r>
              <a:rPr lang="en-US" sz="3800" b="1" baseline="30000" dirty="0"/>
              <a:t>x</a:t>
            </a:r>
            <a:r>
              <a:rPr lang="en-US" sz="3800" b="1" dirty="0"/>
              <a:t>)</a:t>
            </a:r>
          </a:p>
          <a:p>
            <a:pPr>
              <a:buFontTx/>
              <a:buNone/>
            </a:pPr>
            <a:r>
              <a:rPr lang="en-US" sz="3800" b="1" dirty="0"/>
              <a:t>=log</a:t>
            </a:r>
            <a:r>
              <a:rPr lang="en-US" sz="3800" b="1" baseline="-25000" dirty="0"/>
              <a:t>2 </a:t>
            </a:r>
            <a:r>
              <a:rPr lang="en-US" sz="3800" b="1" dirty="0"/>
              <a:t>5 +log</a:t>
            </a:r>
            <a:r>
              <a:rPr lang="en-US" sz="3800" b="1" baseline="-25000" dirty="0"/>
              <a:t>2 </a:t>
            </a:r>
            <a:r>
              <a:rPr lang="en-US" sz="3800" b="1" dirty="0"/>
              <a:t>2 </a:t>
            </a:r>
            <a:r>
              <a:rPr lang="en-US" sz="3800" b="1" baseline="30000" dirty="0" smtClean="0"/>
              <a:t>x    ( prop 1)</a:t>
            </a:r>
            <a:endParaRPr lang="en-US" sz="3800" b="1" dirty="0"/>
          </a:p>
          <a:p>
            <a:pPr>
              <a:buFontTx/>
              <a:buNone/>
            </a:pPr>
            <a:r>
              <a:rPr lang="en-US" sz="3800" b="1" dirty="0"/>
              <a:t>= log</a:t>
            </a:r>
            <a:r>
              <a:rPr lang="en-US" sz="3800" b="1" baseline="-25000" dirty="0"/>
              <a:t>2 </a:t>
            </a:r>
            <a:r>
              <a:rPr lang="en-US" sz="3800" b="1" dirty="0"/>
              <a:t>5 + x log</a:t>
            </a:r>
            <a:r>
              <a:rPr lang="en-US" sz="3800" b="1" baseline="-25000" dirty="0"/>
              <a:t>2 </a:t>
            </a:r>
            <a:r>
              <a:rPr lang="en-US" sz="3800" b="1" dirty="0" smtClean="0"/>
              <a:t>2 ( prop 3) </a:t>
            </a:r>
            <a:endParaRPr lang="en-US" sz="3800" b="1" dirty="0"/>
          </a:p>
          <a:p>
            <a:pPr>
              <a:buFontTx/>
              <a:buNone/>
            </a:pPr>
            <a:r>
              <a:rPr lang="en-US" sz="3800" b="1" dirty="0"/>
              <a:t>= log</a:t>
            </a:r>
            <a:r>
              <a:rPr lang="en-US" sz="3800" b="1" baseline="-25000" dirty="0"/>
              <a:t>2 </a:t>
            </a:r>
            <a:r>
              <a:rPr lang="en-US" sz="3800" b="1" dirty="0"/>
              <a:t>5 + x </a:t>
            </a:r>
            <a:r>
              <a:rPr lang="en-US" sz="3800" b="1" dirty="0" smtClean="0"/>
              <a:t>  ( as log</a:t>
            </a:r>
            <a:r>
              <a:rPr lang="en-US" sz="3800" b="1" baseline="-25000" dirty="0" smtClean="0"/>
              <a:t>2 </a:t>
            </a:r>
            <a:r>
              <a:rPr lang="en-US" sz="3800" b="1" dirty="0" smtClean="0"/>
              <a:t>2 = 1)</a:t>
            </a:r>
            <a:endParaRPr lang="en-US" sz="3800" b="1" dirty="0"/>
          </a:p>
          <a:p>
            <a:pPr>
              <a:buFontTx/>
              <a:buNone/>
            </a:pPr>
            <a:endParaRPr lang="en-US" sz="3800" b="1" dirty="0"/>
          </a:p>
          <a:p>
            <a:pPr>
              <a:buFontTx/>
              <a:buNone/>
            </a:pPr>
            <a:r>
              <a:rPr lang="en-US" sz="3800" dirty="0"/>
              <a:t> </a:t>
            </a:r>
          </a:p>
          <a:p>
            <a:pPr>
              <a:buFontTx/>
              <a:buNone/>
            </a:pPr>
            <a:endParaRPr lang="en-US" sz="2900" dirty="0"/>
          </a:p>
          <a:p>
            <a:pPr>
              <a:buFontTx/>
              <a:buNone/>
            </a:pPr>
            <a:r>
              <a:rPr lang="en-US" sz="2900" dirty="0"/>
              <a:t> </a:t>
            </a:r>
          </a:p>
          <a:p>
            <a:pPr>
              <a:buFontTx/>
              <a:buNone/>
            </a:pPr>
            <a:endParaRPr lang="en-US" sz="2400" dirty="0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5410200" y="1371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3767138" y="2514600"/>
            <a:ext cx="5537798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2400" b="1" dirty="0" smtClean="0"/>
              <a:t>                 </a:t>
            </a:r>
            <a:r>
              <a:rPr lang="en-US" sz="2400" b="1" u="sng" dirty="0" smtClean="0"/>
              <a:t>14 </a:t>
            </a:r>
            <a:r>
              <a:rPr lang="en-US" sz="2400" b="1" u="sng" dirty="0"/>
              <a:t>a)</a:t>
            </a:r>
            <a:r>
              <a:rPr lang="en-US" sz="2400" b="1" dirty="0"/>
              <a:t> log</a:t>
            </a:r>
            <a:r>
              <a:rPr lang="en-US" sz="2400" b="1" baseline="-25000" dirty="0"/>
              <a:t>3</a:t>
            </a:r>
            <a:r>
              <a:rPr lang="en-US" sz="2400" b="1" dirty="0"/>
              <a:t>  </a:t>
            </a:r>
            <a:r>
              <a:rPr lang="en-US" sz="2400" b="1" dirty="0" smtClean="0"/>
              <a:t>(a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</a:t>
            </a:r>
            <a:r>
              <a:rPr lang="en-US" sz="2400" b="1" dirty="0"/>
              <a:t>– </a:t>
            </a:r>
            <a:r>
              <a:rPr lang="en-US" sz="2400" b="1" dirty="0" smtClean="0"/>
              <a:t>2) </a:t>
            </a:r>
          </a:p>
          <a:p>
            <a:pPr marL="342900" indent="-342900"/>
            <a:r>
              <a:rPr lang="en-US" sz="2400" b="1" dirty="0" smtClean="0"/>
              <a:t>                                          a</a:t>
            </a:r>
            <a:r>
              <a:rPr lang="en-US" sz="2400" b="1" baseline="30000" dirty="0" smtClean="0"/>
              <a:t>5</a:t>
            </a:r>
            <a:r>
              <a:rPr lang="en-US" sz="2400" b="1" dirty="0" smtClean="0"/>
              <a:t>  </a:t>
            </a:r>
            <a:endParaRPr lang="en-US" sz="2400" b="1" dirty="0"/>
          </a:p>
          <a:p>
            <a:pPr marL="342900" indent="-342900"/>
            <a:r>
              <a:rPr lang="en-US" sz="2400" b="1" dirty="0" smtClean="0"/>
              <a:t>                         = </a:t>
            </a:r>
            <a:r>
              <a:rPr lang="en-US" sz="2400" b="1" dirty="0"/>
              <a:t>log </a:t>
            </a:r>
            <a:r>
              <a:rPr lang="en-US" sz="2400" b="1" baseline="-25000" dirty="0"/>
              <a:t>3</a:t>
            </a:r>
            <a:r>
              <a:rPr lang="en-US" sz="2400" b="1" dirty="0"/>
              <a:t> (a</a:t>
            </a:r>
            <a:r>
              <a:rPr lang="en-US" sz="2400" b="1" baseline="30000" dirty="0"/>
              <a:t>2</a:t>
            </a:r>
            <a:r>
              <a:rPr lang="en-US" sz="2400" b="1" dirty="0"/>
              <a:t> – 2) – log</a:t>
            </a:r>
            <a:r>
              <a:rPr lang="en-US" sz="2400" b="1" baseline="-25000" dirty="0"/>
              <a:t>3</a:t>
            </a:r>
            <a:r>
              <a:rPr lang="en-US" sz="2400" b="1" dirty="0"/>
              <a:t> </a:t>
            </a:r>
            <a:r>
              <a:rPr lang="en-US" sz="2400" b="1" dirty="0" smtClean="0"/>
              <a:t>a</a:t>
            </a:r>
            <a:r>
              <a:rPr lang="en-US" sz="2400" b="1" baseline="30000" dirty="0" smtClean="0"/>
              <a:t>5 ( prop 2)</a:t>
            </a:r>
            <a:endParaRPr lang="en-US" sz="2400" b="1" baseline="30000" dirty="0"/>
          </a:p>
          <a:p>
            <a:pPr marL="342900" indent="-342900"/>
            <a:r>
              <a:rPr lang="en-US" sz="2400" b="1" baseline="30000" dirty="0" smtClean="0"/>
              <a:t>                                      </a:t>
            </a:r>
            <a:endParaRPr lang="en-US" sz="2400" b="1" baseline="30000" dirty="0"/>
          </a:p>
          <a:p>
            <a:pPr marL="342900" indent="-342900"/>
            <a:r>
              <a:rPr lang="en-US" sz="2400" b="1" dirty="0" smtClean="0"/>
              <a:t>                          = </a:t>
            </a:r>
            <a:r>
              <a:rPr lang="en-US" sz="2400" b="1" dirty="0"/>
              <a:t>log</a:t>
            </a:r>
            <a:r>
              <a:rPr lang="en-US" sz="2400" b="1" baseline="-25000" dirty="0"/>
              <a:t>3</a:t>
            </a:r>
            <a:r>
              <a:rPr lang="en-US" sz="2400" b="1" dirty="0"/>
              <a:t> ( a</a:t>
            </a:r>
            <a:r>
              <a:rPr lang="en-US" sz="2400" b="1" baseline="30000" dirty="0"/>
              <a:t>2</a:t>
            </a:r>
            <a:r>
              <a:rPr lang="en-US" sz="2400" b="1" dirty="0"/>
              <a:t> – 2) – 5log</a:t>
            </a:r>
            <a:r>
              <a:rPr lang="en-US" sz="2400" b="1" baseline="-25000" dirty="0"/>
              <a:t>3</a:t>
            </a:r>
            <a:r>
              <a:rPr lang="en-US" sz="2400" b="1" dirty="0"/>
              <a:t>a </a:t>
            </a:r>
          </a:p>
          <a:p>
            <a:pPr marL="342900" indent="-342900"/>
            <a:endParaRPr lang="en-US" sz="2400" b="1" dirty="0"/>
          </a:p>
          <a:p>
            <a:pPr marL="342900" indent="-342900"/>
            <a:r>
              <a:rPr lang="en-US" sz="2400" b="1" dirty="0"/>
              <a:t> </a:t>
            </a:r>
            <a:r>
              <a:rPr lang="en-US" sz="2400" b="1" dirty="0" smtClean="0"/>
              <a:t>                     b</a:t>
            </a:r>
            <a:r>
              <a:rPr lang="en-US" sz="2400" b="1" dirty="0"/>
              <a:t>) log </a:t>
            </a:r>
            <a:r>
              <a:rPr lang="en-US" sz="2400" b="1" dirty="0" smtClean="0"/>
              <a:t>a</a:t>
            </a:r>
            <a:r>
              <a:rPr lang="en-US" sz="2400" b="1" baseline="30000" dirty="0" smtClean="0"/>
              <a:t>3</a:t>
            </a:r>
            <a:r>
              <a:rPr lang="en-US" sz="2400" b="1" dirty="0" smtClean="0"/>
              <a:t>b</a:t>
            </a:r>
            <a:r>
              <a:rPr lang="en-US" sz="2400" b="1" baseline="30000" dirty="0" smtClean="0"/>
              <a:t>2/ </a:t>
            </a:r>
            <a:r>
              <a:rPr lang="en-US" sz="2400" b="1" dirty="0" smtClean="0"/>
              <a:t>log (a + b) </a:t>
            </a:r>
            <a:r>
              <a:rPr lang="en-US" sz="2400" b="1" baseline="30000" dirty="0" smtClean="0"/>
              <a:t>3/2</a:t>
            </a:r>
            <a:r>
              <a:rPr lang="en-US" sz="2400" b="1" dirty="0" smtClean="0"/>
              <a:t>           </a:t>
            </a:r>
          </a:p>
          <a:p>
            <a:pPr marL="342900" indent="-342900"/>
            <a:r>
              <a:rPr lang="en-US" sz="2400" b="1" dirty="0" smtClean="0"/>
              <a:t>                        = </a:t>
            </a:r>
            <a:r>
              <a:rPr lang="en-US" sz="2400" b="1" dirty="0"/>
              <a:t>loga</a:t>
            </a:r>
            <a:r>
              <a:rPr lang="en-US" sz="2400" b="1" baseline="30000" dirty="0"/>
              <a:t>3</a:t>
            </a:r>
            <a:r>
              <a:rPr lang="en-US" sz="2400" b="1" dirty="0"/>
              <a:t>b</a:t>
            </a:r>
            <a:r>
              <a:rPr lang="en-US" sz="2400" b="1" baseline="30000" dirty="0"/>
              <a:t>2</a:t>
            </a:r>
            <a:r>
              <a:rPr lang="en-US" sz="2400" b="1" dirty="0"/>
              <a:t> – log (a + b) </a:t>
            </a:r>
            <a:r>
              <a:rPr lang="en-US" sz="2400" b="1" baseline="30000" dirty="0"/>
              <a:t>3/2</a:t>
            </a:r>
          </a:p>
          <a:p>
            <a:pPr marL="342900" indent="-342900"/>
            <a:r>
              <a:rPr lang="en-US" sz="2400" b="1" baseline="30000" dirty="0"/>
              <a:t>       </a:t>
            </a:r>
            <a:r>
              <a:rPr lang="en-US" sz="2400" b="1" dirty="0" smtClean="0"/>
              <a:t>                                         </a:t>
            </a:r>
            <a:r>
              <a:rPr lang="en-US" sz="2400" b="1" baseline="30000" dirty="0" smtClean="0"/>
              <a:t>( prop 2)</a:t>
            </a:r>
            <a:endParaRPr lang="en-US" sz="2400" b="1" baseline="30000" dirty="0"/>
          </a:p>
          <a:p>
            <a:pPr marL="342900" indent="-342900"/>
            <a:endParaRPr lang="en-US" sz="2400" b="1" baseline="30000" dirty="0"/>
          </a:p>
          <a:p>
            <a:pPr marL="342900" indent="-342900"/>
            <a:r>
              <a:rPr lang="en-US" sz="2400" b="1" dirty="0" smtClean="0"/>
              <a:t>        = </a:t>
            </a:r>
            <a:r>
              <a:rPr lang="en-US" sz="2400" b="1" dirty="0"/>
              <a:t>log a</a:t>
            </a:r>
            <a:r>
              <a:rPr lang="en-US" sz="2400" b="1" baseline="30000" dirty="0"/>
              <a:t>3</a:t>
            </a:r>
            <a:r>
              <a:rPr lang="en-US" sz="2400" b="1" dirty="0"/>
              <a:t> + log b</a:t>
            </a:r>
            <a:r>
              <a:rPr lang="en-US" sz="2400" b="1" baseline="30000" dirty="0"/>
              <a:t>2</a:t>
            </a:r>
            <a:r>
              <a:rPr lang="en-US" sz="2400" b="1" dirty="0"/>
              <a:t> – log(a + b) </a:t>
            </a:r>
            <a:r>
              <a:rPr lang="en-US" sz="2400" b="1" baseline="30000" dirty="0" smtClean="0"/>
              <a:t>3/2    ( prop 1)</a:t>
            </a:r>
            <a:endParaRPr lang="en-US" sz="2400" b="1" baseline="30000" dirty="0"/>
          </a:p>
          <a:p>
            <a:pPr marL="342900" indent="-342900"/>
            <a:r>
              <a:rPr lang="en-US" sz="2400" b="1" dirty="0" smtClean="0"/>
              <a:t>      = </a:t>
            </a:r>
            <a:r>
              <a:rPr lang="en-US" sz="2400" b="1" dirty="0"/>
              <a:t>3loga + 2logb – 3/2 log (a + b</a:t>
            </a:r>
            <a:r>
              <a:rPr lang="en-US" sz="2400" b="1" dirty="0" smtClean="0"/>
              <a:t>)   </a:t>
            </a:r>
            <a:r>
              <a:rPr lang="en-US" sz="1600" b="1" dirty="0" smtClean="0"/>
              <a:t>( prop 3)</a:t>
            </a:r>
            <a:endParaRPr lang="en-US" sz="1600" b="1" dirty="0"/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212725" y="3694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6575" name="Rectangle 15"/>
          <p:cNvSpPr>
            <a:spLocks noGrp="1" noChangeArrowheads="1"/>
          </p:cNvSpPr>
          <p:nvPr>
            <p:ph sz="half" idx="2"/>
          </p:nvPr>
        </p:nvSpPr>
        <p:spPr>
          <a:xfrm flipV="1">
            <a:off x="4495800" y="6507163"/>
            <a:ext cx="4038600" cy="350837"/>
          </a:xfrm>
        </p:spPr>
        <p:txBody>
          <a:bodyPr>
            <a:normAutofit fontScale="70000" lnSpcReduction="20000"/>
          </a:bodyPr>
          <a:lstStyle/>
          <a:p>
            <a:endParaRPr lang="en-US" sz="2800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6324600" y="2895600"/>
            <a:ext cx="838200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rot="16200000" flipH="1">
            <a:off x="1447800" y="4191000"/>
            <a:ext cx="4953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4.4 ( pg 373 ) </a:t>
            </a: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Combine into </a:t>
            </a:r>
            <a:r>
              <a:rPr lang="en-US" sz="2400" b="1" dirty="0"/>
              <a:t>one </a:t>
            </a:r>
            <a:r>
              <a:rPr lang="en-US" sz="2400" b="1" u="sng" dirty="0"/>
              <a:t>logarithm</a:t>
            </a:r>
            <a:r>
              <a:rPr lang="en-US" sz="2400" dirty="0"/>
              <a:t> and </a:t>
            </a:r>
            <a:r>
              <a:rPr lang="en-US" sz="2400" b="1" u="sng" dirty="0"/>
              <a:t>simplify</a:t>
            </a:r>
            <a:r>
              <a:rPr lang="en-US" sz="2400" dirty="0"/>
              <a:t>. Assume all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expressions are defined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u="sng" dirty="0"/>
              <a:t>17. a)</a:t>
            </a:r>
            <a:r>
              <a:rPr lang="en-US" sz="2000" dirty="0"/>
              <a:t> log 2x + 2logx – log                 </a:t>
            </a:r>
            <a:r>
              <a:rPr lang="en-US" sz="2000" b="1" dirty="0"/>
              <a:t>b)</a:t>
            </a:r>
            <a:r>
              <a:rPr lang="en-US" sz="2000" dirty="0"/>
              <a:t> log ( t</a:t>
            </a:r>
            <a:r>
              <a:rPr lang="en-US" sz="2000" baseline="30000" dirty="0"/>
              <a:t>2</a:t>
            </a:r>
            <a:r>
              <a:rPr lang="en-US" sz="2000" dirty="0"/>
              <a:t> – 16) – log (t + 4)                   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= log 2x + log x</a:t>
            </a:r>
            <a:r>
              <a:rPr lang="en-US" sz="2000" baseline="30000" dirty="0"/>
              <a:t>2</a:t>
            </a:r>
            <a:r>
              <a:rPr lang="en-US" sz="2000" dirty="0"/>
              <a:t> – log </a:t>
            </a:r>
            <a:r>
              <a:rPr lang="en-US" sz="2000" dirty="0" smtClean="0"/>
              <a:t>x</a:t>
            </a:r>
            <a:r>
              <a:rPr lang="en-US" sz="2000" baseline="30000" dirty="0" smtClean="0"/>
              <a:t>1/2</a:t>
            </a:r>
            <a:r>
              <a:rPr lang="en-US" sz="2000" dirty="0" smtClean="0"/>
              <a:t>                          </a:t>
            </a:r>
            <a:r>
              <a:rPr lang="en-US" sz="2000" dirty="0"/>
              <a:t>log  t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dirty="0" smtClean="0"/>
              <a:t>– 16            </a:t>
            </a:r>
            <a:r>
              <a:rPr lang="en-US" sz="2000" b="1" baseline="30000" dirty="0" smtClean="0"/>
              <a:t>( prop 2)</a:t>
            </a: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    </a:t>
            </a:r>
            <a:r>
              <a:rPr lang="en-US" sz="1600" b="1" dirty="0" smtClean="0"/>
              <a:t>( Prop 3 )                                                                            t + 4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= </a:t>
            </a:r>
            <a:r>
              <a:rPr lang="en-US" sz="2000" dirty="0"/>
              <a:t>log2x</a:t>
            </a:r>
            <a:r>
              <a:rPr lang="en-US" sz="2000" baseline="30000" dirty="0"/>
              <a:t>3</a:t>
            </a:r>
            <a:r>
              <a:rPr lang="en-US" sz="2000" dirty="0"/>
              <a:t> – log x ½  </a:t>
            </a:r>
            <a:r>
              <a:rPr lang="en-US" sz="2000" dirty="0" smtClean="0"/>
              <a:t> </a:t>
            </a:r>
            <a:r>
              <a:rPr lang="en-US" sz="1600" b="1" dirty="0" smtClean="0"/>
              <a:t>( prop 1)                             </a:t>
            </a:r>
            <a:r>
              <a:rPr lang="en-US" sz="2000" dirty="0" smtClean="0"/>
              <a:t>log  (t + 4) (t – 4)  = log (t – 4)</a:t>
            </a: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= log </a:t>
            </a:r>
            <a:r>
              <a:rPr lang="en-US" sz="2000" dirty="0" smtClean="0"/>
              <a:t>2x</a:t>
            </a:r>
            <a:r>
              <a:rPr lang="en-US" sz="2000" baseline="30000" dirty="0" smtClean="0"/>
              <a:t>3            </a:t>
            </a:r>
            <a:r>
              <a:rPr lang="en-US" sz="2400" b="1" baseline="30000" dirty="0" smtClean="0"/>
              <a:t>( prop 2)                                                                 </a:t>
            </a:r>
            <a:r>
              <a:rPr lang="en-US" sz="2000" dirty="0" smtClean="0"/>
              <a:t>t + 4</a:t>
            </a:r>
            <a:endParaRPr lang="en-US" sz="2000" b="1" baseline="30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        </a:t>
            </a:r>
            <a:r>
              <a:rPr lang="en-US" sz="2000" dirty="0" smtClean="0"/>
              <a:t>  </a:t>
            </a:r>
            <a:r>
              <a:rPr lang="en-US" sz="2000" dirty="0"/>
              <a:t>x</a:t>
            </a:r>
            <a:r>
              <a:rPr lang="en-US" sz="2000" baseline="30000" dirty="0"/>
              <a:t>1/2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  = log </a:t>
            </a:r>
            <a:r>
              <a:rPr lang="en-US" sz="2000" dirty="0" smtClean="0"/>
              <a:t>2x</a:t>
            </a:r>
            <a:r>
              <a:rPr lang="en-US" sz="2000" baseline="30000" dirty="0" smtClean="0"/>
              <a:t>3 -</a:t>
            </a:r>
            <a:r>
              <a:rPr lang="en-US" sz="2000" dirty="0" smtClean="0"/>
              <a:t> </a:t>
            </a:r>
            <a:r>
              <a:rPr lang="en-US" sz="2000" baseline="30000" dirty="0" smtClean="0"/>
              <a:t>1/2   </a:t>
            </a:r>
            <a:r>
              <a:rPr lang="en-US" sz="2000" dirty="0" smtClean="0"/>
              <a:t>                                  </a:t>
            </a: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 </a:t>
            </a:r>
            <a:r>
              <a:rPr lang="en-US" sz="2000" dirty="0" smtClean="0"/>
              <a:t> = log 2x </a:t>
            </a:r>
            <a:r>
              <a:rPr lang="en-US" sz="2000" baseline="30000" dirty="0" smtClean="0"/>
              <a:t>5/2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124200" y="2667000"/>
          <a:ext cx="317500" cy="300037"/>
        </p:xfrm>
        <a:graphic>
          <a:graphicData uri="http://schemas.openxmlformats.org/presentationml/2006/ole">
            <p:oleObj spid="_x0000_s4098" name="Equation" r:id="rId3" imgW="241200" imgH="228600" progId="Equation.3">
              <p:embed/>
            </p:oleObj>
          </a:graphicData>
        </a:graphic>
      </p:graphicFrame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50292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 flipV="1">
            <a:off x="5029200" y="3962400"/>
            <a:ext cx="1295400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>
            <a:off x="10668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>
            <a:off x="3810000" y="27432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Evaluate each expression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63246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1800" u="sng" dirty="0"/>
              <a:t>48</a:t>
            </a:r>
            <a:r>
              <a:rPr lang="en-US" sz="1800" dirty="0"/>
              <a:t>. </a:t>
            </a:r>
            <a:r>
              <a:rPr lang="en-US" sz="1800" dirty="0" smtClean="0"/>
              <a:t>              a</a:t>
            </a:r>
            <a:r>
              <a:rPr lang="en-US" sz="1800" dirty="0"/>
              <a:t>)  log</a:t>
            </a:r>
            <a:r>
              <a:rPr lang="en-US" sz="1800" baseline="-25000" dirty="0"/>
              <a:t>3</a:t>
            </a:r>
            <a:r>
              <a:rPr lang="en-US" sz="1800" dirty="0"/>
              <a:t>(3.27)</a:t>
            </a:r>
          </a:p>
          <a:p>
            <a:pPr marL="609600" indent="-609600">
              <a:buFontTx/>
              <a:buNone/>
            </a:pPr>
            <a:r>
              <a:rPr lang="en-US" sz="1800" dirty="0" smtClean="0"/>
              <a:t>                          = </a:t>
            </a:r>
            <a:r>
              <a:rPr lang="en-US" sz="1800" dirty="0"/>
              <a:t>log</a:t>
            </a:r>
            <a:r>
              <a:rPr lang="en-US" sz="1800" baseline="-25000" dirty="0"/>
              <a:t>3</a:t>
            </a:r>
            <a:r>
              <a:rPr lang="en-US" sz="1800" dirty="0"/>
              <a:t>81 </a:t>
            </a:r>
            <a:r>
              <a:rPr lang="en-US" sz="1800" dirty="0" smtClean="0"/>
              <a:t>= log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</a:t>
            </a:r>
            <a:r>
              <a:rPr lang="en-US" sz="1800" baseline="30000" dirty="0" smtClean="0"/>
              <a:t> </a:t>
            </a:r>
            <a:r>
              <a:rPr lang="en-US" sz="1800" dirty="0" smtClean="0"/>
              <a:t>3</a:t>
            </a:r>
            <a:r>
              <a:rPr lang="en-US" sz="1800" baseline="30000" dirty="0" smtClean="0"/>
              <a:t> </a:t>
            </a:r>
            <a:r>
              <a:rPr lang="en-US" sz="1800" baseline="30000" dirty="0" smtClean="0"/>
              <a:t>4</a:t>
            </a:r>
            <a:r>
              <a:rPr lang="en-US" sz="1800" dirty="0" smtClean="0"/>
              <a:t> = 4                   [ as </a:t>
            </a:r>
            <a:r>
              <a:rPr lang="en-US" sz="1800" dirty="0" smtClean="0"/>
              <a:t>log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</a:t>
            </a:r>
            <a:r>
              <a:rPr lang="en-US" sz="1800" baseline="30000" dirty="0" smtClean="0"/>
              <a:t> </a:t>
            </a:r>
            <a:r>
              <a:rPr lang="en-US" sz="1800" dirty="0" smtClean="0"/>
              <a:t>3= 1]</a:t>
            </a:r>
            <a:endParaRPr lang="en-US" sz="1800" dirty="0"/>
          </a:p>
          <a:p>
            <a:pPr marL="609600" indent="-609600">
              <a:buFontTx/>
              <a:buNone/>
            </a:pPr>
            <a:r>
              <a:rPr lang="en-US" sz="1800" dirty="0" smtClean="0"/>
              <a:t>                    b</a:t>
            </a:r>
            <a:r>
              <a:rPr lang="en-US" sz="1800" dirty="0"/>
              <a:t>) log</a:t>
            </a:r>
            <a:r>
              <a:rPr lang="en-US" sz="1800" baseline="-25000" dirty="0"/>
              <a:t>3</a:t>
            </a:r>
            <a:r>
              <a:rPr lang="en-US" sz="1800" dirty="0"/>
              <a:t>3 +  </a:t>
            </a:r>
            <a:r>
              <a:rPr lang="en-US" sz="1800" dirty="0" smtClean="0"/>
              <a:t>log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27 = </a:t>
            </a:r>
            <a:r>
              <a:rPr lang="en-US" sz="1800" dirty="0" smtClean="0"/>
              <a:t>log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3 + log</a:t>
            </a:r>
            <a:r>
              <a:rPr lang="en-US" sz="1800" baseline="-25000" dirty="0" smtClean="0"/>
              <a:t>3 </a:t>
            </a:r>
            <a:r>
              <a:rPr lang="en-US" sz="1800" dirty="0" smtClean="0"/>
              <a:t>3</a:t>
            </a:r>
            <a:r>
              <a:rPr lang="en-US" sz="1800" baseline="30000" dirty="0" smtClean="0"/>
              <a:t> 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 </a:t>
            </a:r>
            <a:endParaRPr lang="en-US" sz="1800" dirty="0"/>
          </a:p>
          <a:p>
            <a:pPr marL="609600" indent="-609600">
              <a:buFontTx/>
              <a:buNone/>
            </a:pPr>
            <a:r>
              <a:rPr lang="en-US" sz="1800" dirty="0" smtClean="0"/>
              <a:t>                         </a:t>
            </a:r>
            <a:r>
              <a:rPr lang="en-US" sz="1800" dirty="0" smtClean="0"/>
              <a:t>                                 </a:t>
            </a:r>
            <a:r>
              <a:rPr lang="en-US" sz="1800" dirty="0" smtClean="0"/>
              <a:t>= </a:t>
            </a:r>
            <a:r>
              <a:rPr lang="en-US" sz="1800" dirty="0"/>
              <a:t>1 + 3 = 4</a:t>
            </a:r>
          </a:p>
          <a:p>
            <a:pPr marL="609600" indent="-609600">
              <a:buNone/>
            </a:pPr>
            <a:r>
              <a:rPr lang="en-US" sz="1800" dirty="0" smtClean="0"/>
              <a:t>                    c) log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3 </a:t>
            </a:r>
            <a:r>
              <a:rPr lang="en-US" sz="1800" dirty="0"/>
              <a:t>.  log</a:t>
            </a:r>
            <a:r>
              <a:rPr lang="en-US" sz="1800" baseline="-25000" dirty="0"/>
              <a:t>3</a:t>
            </a:r>
            <a:r>
              <a:rPr lang="en-US" sz="1800" dirty="0"/>
              <a:t>27 = </a:t>
            </a:r>
            <a:r>
              <a:rPr lang="en-US" sz="1800" dirty="0" smtClean="0"/>
              <a:t>log</a:t>
            </a:r>
            <a:r>
              <a:rPr lang="en-US" sz="1800" baseline="-25000" dirty="0" smtClean="0"/>
              <a:t>3 </a:t>
            </a:r>
            <a:r>
              <a:rPr lang="en-US" sz="1800" dirty="0" smtClean="0"/>
              <a:t>3</a:t>
            </a:r>
            <a:r>
              <a:rPr lang="en-US" sz="1800" baseline="30000" dirty="0" smtClean="0"/>
              <a:t>  </a:t>
            </a:r>
            <a:r>
              <a:rPr lang="en-US" sz="1800" dirty="0" smtClean="0"/>
              <a:t>.</a:t>
            </a:r>
            <a:r>
              <a:rPr lang="en-US" sz="1800" dirty="0" smtClean="0"/>
              <a:t>log</a:t>
            </a:r>
            <a:r>
              <a:rPr lang="en-US" sz="1800" baseline="-25000" dirty="0" smtClean="0"/>
              <a:t>3 </a:t>
            </a:r>
            <a:r>
              <a:rPr lang="en-US" sz="1800" dirty="0" smtClean="0"/>
              <a:t>3</a:t>
            </a:r>
            <a:r>
              <a:rPr lang="en-US" sz="1800" baseline="30000" dirty="0" smtClean="0"/>
              <a:t> 3</a:t>
            </a:r>
            <a:r>
              <a:rPr lang="en-US" sz="1800" dirty="0" smtClean="0"/>
              <a:t> </a:t>
            </a:r>
            <a:r>
              <a:rPr lang="en-US" sz="1800" dirty="0" smtClean="0"/>
              <a:t> = 1.3 </a:t>
            </a:r>
            <a:r>
              <a:rPr lang="en-US" sz="1800" dirty="0"/>
              <a:t>= 3 </a:t>
            </a:r>
          </a:p>
          <a:p>
            <a:pPr marL="609600" indent="-609600">
              <a:buFontTx/>
              <a:buNone/>
            </a:pPr>
            <a:endParaRPr lang="en-US" sz="1800" dirty="0"/>
          </a:p>
          <a:p>
            <a:pPr marL="609600" indent="-609600">
              <a:buFontTx/>
              <a:buNone/>
            </a:pPr>
            <a:r>
              <a:rPr lang="en-US" sz="1800" u="sng" dirty="0"/>
              <a:t>50 </a:t>
            </a:r>
            <a:r>
              <a:rPr lang="en-US" sz="1800" dirty="0"/>
              <a:t> </a:t>
            </a:r>
            <a:r>
              <a:rPr lang="en-US" sz="1800" dirty="0" smtClean="0"/>
              <a:t>             a</a:t>
            </a:r>
            <a:r>
              <a:rPr lang="en-US" sz="1800" dirty="0"/>
              <a:t>) log</a:t>
            </a:r>
            <a:r>
              <a:rPr lang="en-US" sz="1800" baseline="-25000" dirty="0"/>
              <a:t>10 </a:t>
            </a:r>
            <a:r>
              <a:rPr lang="en-US" sz="1800" dirty="0"/>
              <a:t>( ½ . 80)=  log</a:t>
            </a:r>
            <a:r>
              <a:rPr lang="en-US" sz="1800" baseline="-25000" dirty="0"/>
              <a:t>10 </a:t>
            </a:r>
            <a:r>
              <a:rPr lang="en-US" sz="1800" dirty="0"/>
              <a:t>40 = 1.60</a:t>
            </a:r>
          </a:p>
          <a:p>
            <a:pPr marL="609600" indent="-609600">
              <a:buFontTx/>
              <a:buNone/>
            </a:pPr>
            <a:r>
              <a:rPr lang="en-US" sz="1800" dirty="0" smtClean="0"/>
              <a:t>                    b</a:t>
            </a:r>
            <a:r>
              <a:rPr lang="en-US" sz="1800" dirty="0"/>
              <a:t>) ½  log</a:t>
            </a:r>
            <a:r>
              <a:rPr lang="en-US" sz="1800" baseline="-25000" dirty="0"/>
              <a:t>10</a:t>
            </a:r>
            <a:r>
              <a:rPr lang="en-US" sz="1800" dirty="0"/>
              <a:t>80 = 0.95</a:t>
            </a:r>
          </a:p>
          <a:p>
            <a:pPr marL="609600" indent="-609600">
              <a:buFontTx/>
              <a:buNone/>
            </a:pPr>
            <a:r>
              <a:rPr lang="en-US" sz="1800" dirty="0" smtClean="0"/>
              <a:t>                    c</a:t>
            </a:r>
            <a:r>
              <a:rPr lang="en-US" sz="1800" dirty="0"/>
              <a:t>) log</a:t>
            </a:r>
            <a:r>
              <a:rPr lang="en-US" sz="1800" baseline="-25000" dirty="0"/>
              <a:t>10                   </a:t>
            </a:r>
          </a:p>
          <a:p>
            <a:pPr marL="609600" indent="-609600">
              <a:buFontTx/>
              <a:buNone/>
            </a:pPr>
            <a:r>
              <a:rPr lang="en-US" sz="1800" dirty="0" smtClean="0"/>
              <a:t>                         =  </a:t>
            </a:r>
            <a:r>
              <a:rPr lang="en-US" sz="1800" dirty="0"/>
              <a:t>log</a:t>
            </a:r>
            <a:r>
              <a:rPr lang="en-US" sz="1800" baseline="-25000" dirty="0"/>
              <a:t>10 </a:t>
            </a:r>
            <a:r>
              <a:rPr lang="en-US" sz="1800" dirty="0"/>
              <a:t>80 </a:t>
            </a:r>
            <a:r>
              <a:rPr lang="en-US" sz="1800" baseline="30000" dirty="0"/>
              <a:t>1/2</a:t>
            </a:r>
          </a:p>
        </p:txBody>
      </p:sp>
      <p:graphicFrame>
        <p:nvGraphicFramePr>
          <p:cNvPr id="6963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828800" y="3657600"/>
          <a:ext cx="435175" cy="327025"/>
        </p:xfrm>
        <a:graphic>
          <a:graphicData uri="http://schemas.openxmlformats.org/presentationml/2006/ole">
            <p:oleObj spid="_x0000_s5122" name="Equation" r:id="rId3" imgW="304560" imgH="228600" progId="Equation.3">
              <p:embed/>
            </p:oleObj>
          </a:graphicData>
        </a:graphic>
      </p:graphicFrame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1219200" y="4343400"/>
            <a:ext cx="2490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smtClean="0"/>
              <a:t>   = </a:t>
            </a:r>
            <a:r>
              <a:rPr lang="en-US" dirty="0"/>
              <a:t>½  </a:t>
            </a:r>
            <a:r>
              <a:rPr lang="en-US" dirty="0" smtClean="0"/>
              <a:t>log</a:t>
            </a:r>
            <a:r>
              <a:rPr lang="en-US" baseline="-25000" dirty="0" smtClean="0"/>
              <a:t>10</a:t>
            </a:r>
            <a:r>
              <a:rPr lang="en-US" dirty="0" smtClean="0"/>
              <a:t>80    (  Prop 3 )</a:t>
            </a:r>
            <a:endParaRPr lang="en-US" dirty="0"/>
          </a:p>
          <a:p>
            <a:r>
              <a:rPr lang="en-US" dirty="0" smtClean="0"/>
              <a:t>  = </a:t>
            </a:r>
            <a:r>
              <a:rPr lang="en-US" dirty="0"/>
              <a:t>0.95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sz="3200" b="1" dirty="0"/>
              <a:t>Evaluating Logarithmic Functions</a:t>
            </a:r>
            <a:br>
              <a:rPr lang="en-US" sz="3200" b="1" dirty="0"/>
            </a:br>
            <a:r>
              <a:rPr lang="en-US" sz="3200" b="1" dirty="0"/>
              <a:t>Use </a:t>
            </a:r>
            <a:r>
              <a:rPr lang="en-US" sz="3200" b="1" u="sng" dirty="0"/>
              <a:t>Log key</a:t>
            </a:r>
            <a:r>
              <a:rPr lang="en-US" sz="3200" b="1" dirty="0"/>
              <a:t> on a calculator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dirty="0"/>
              <a:t>Let f(x) = </a:t>
            </a:r>
            <a:r>
              <a:rPr lang="en-US" sz="1800" b="1" dirty="0"/>
              <a:t>log </a:t>
            </a:r>
            <a:r>
              <a:rPr lang="en-US" sz="1800" b="1" baseline="-30000" dirty="0">
                <a:cs typeface="Times New Roman" pitchFamily="18" charset="0"/>
              </a:rPr>
              <a:t>10</a:t>
            </a:r>
            <a:r>
              <a:rPr lang="en-US" sz="1800" b="1" dirty="0"/>
              <a:t> x</a:t>
            </a:r>
            <a:r>
              <a:rPr lang="en-US" sz="2400" b="1" dirty="0"/>
              <a:t> , Evaluate the following </a:t>
            </a:r>
          </a:p>
          <a:p>
            <a:endParaRPr lang="en-US" sz="2400" b="1" dirty="0"/>
          </a:p>
          <a:p>
            <a:pPr>
              <a:buFontTx/>
              <a:buNone/>
            </a:pPr>
            <a:r>
              <a:rPr lang="en-US" sz="2400" b="1" dirty="0"/>
              <a:t>A) f(35) = </a:t>
            </a:r>
            <a:r>
              <a:rPr lang="en-US" sz="1800" b="1" dirty="0"/>
              <a:t>log </a:t>
            </a:r>
            <a:r>
              <a:rPr lang="en-US" sz="1800" b="1" baseline="-30000" dirty="0">
                <a:cs typeface="Times New Roman" pitchFamily="18" charset="0"/>
              </a:rPr>
              <a:t>10</a:t>
            </a:r>
            <a:r>
              <a:rPr lang="en-US" sz="1800" b="1" dirty="0"/>
              <a:t> </a:t>
            </a:r>
            <a:r>
              <a:rPr lang="en-US" sz="2400" b="1" dirty="0"/>
              <a:t> 35 = 1.544</a:t>
            </a:r>
          </a:p>
          <a:p>
            <a:pPr>
              <a:buFontTx/>
              <a:buNone/>
            </a:pPr>
            <a:r>
              <a:rPr lang="en-US" sz="2400" b="1" dirty="0"/>
              <a:t>B) f(-8) =  , - 8 is not the domain of f , f (-8), </a:t>
            </a:r>
          </a:p>
          <a:p>
            <a:pPr>
              <a:buFontTx/>
              <a:buNone/>
            </a:pPr>
            <a:r>
              <a:rPr lang="en-US" sz="2400" b="1" dirty="0"/>
              <a:t>    or </a:t>
            </a:r>
            <a:r>
              <a:rPr lang="en-US" sz="1800" b="1" dirty="0"/>
              <a:t>log </a:t>
            </a:r>
            <a:r>
              <a:rPr lang="en-US" sz="1800" b="1" baseline="-30000" dirty="0">
                <a:cs typeface="Times New Roman" pitchFamily="18" charset="0"/>
              </a:rPr>
              <a:t>10</a:t>
            </a:r>
            <a:r>
              <a:rPr lang="en-US" sz="1800" b="1" dirty="0"/>
              <a:t> (-8)</a:t>
            </a:r>
            <a:r>
              <a:rPr lang="en-US" sz="2400" b="1" dirty="0"/>
              <a:t> is undefined</a:t>
            </a:r>
          </a:p>
          <a:p>
            <a:pPr>
              <a:buFontTx/>
              <a:buNone/>
            </a:pPr>
            <a:r>
              <a:rPr lang="en-US" sz="2400" b="1" dirty="0"/>
              <a:t>C) 2f(16) + 1 = 2 </a:t>
            </a:r>
            <a:r>
              <a:rPr lang="en-US" sz="1800" b="1" dirty="0"/>
              <a:t>log </a:t>
            </a:r>
            <a:r>
              <a:rPr lang="en-US" sz="1800" b="1" baseline="-30000" dirty="0">
                <a:cs typeface="Times New Roman" pitchFamily="18" charset="0"/>
              </a:rPr>
              <a:t>10</a:t>
            </a:r>
            <a:r>
              <a:rPr lang="en-US" sz="1800" b="1" dirty="0"/>
              <a:t> 16</a:t>
            </a:r>
            <a:r>
              <a:rPr lang="en-US" sz="2400" b="1" dirty="0"/>
              <a:t> + 1</a:t>
            </a:r>
          </a:p>
          <a:p>
            <a:pPr>
              <a:buFontTx/>
              <a:buNone/>
            </a:pPr>
            <a:r>
              <a:rPr lang="en-US" sz="2400" b="1" dirty="0"/>
              <a:t>= 2(1.204) + 1 = 3.408</a:t>
            </a:r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4953000"/>
            <a:ext cx="234315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6477000" y="4343400"/>
            <a:ext cx="21600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/>
              <a:t>In </a:t>
            </a:r>
            <a:r>
              <a:rPr lang="en-US" b="1" u="sng" dirty="0" err="1" smtClean="0"/>
              <a:t>Graphig</a:t>
            </a:r>
            <a:r>
              <a:rPr lang="en-US" b="1" u="sng" dirty="0" smtClean="0"/>
              <a:t> calculator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1600200"/>
          </a:xfrm>
        </p:spPr>
        <p:txBody>
          <a:bodyPr>
            <a:noAutofit/>
          </a:bodyPr>
          <a:lstStyle/>
          <a:p>
            <a:pPr algn="l"/>
            <a:r>
              <a:rPr lang="en-US" sz="1800" b="1" u="sng" dirty="0" smtClean="0"/>
              <a:t/>
            </a:r>
            <a:br>
              <a:rPr lang="en-US" sz="1800" b="1" u="sng" dirty="0" smtClean="0"/>
            </a:br>
            <a:r>
              <a:rPr lang="en-US" sz="1800" b="1" u="sng" dirty="0" smtClean="0"/>
              <a:t>39</a:t>
            </a:r>
            <a:r>
              <a:rPr lang="en-US" sz="1800" b="1" u="sng" dirty="0"/>
              <a:t>.</a:t>
            </a:r>
            <a:r>
              <a:rPr lang="en-US" sz="1800" b="1" dirty="0"/>
              <a:t> ( Pg 374)The concentration of a certain drug injected into the </a:t>
            </a:r>
            <a:r>
              <a:rPr lang="en-US" sz="1800" b="1" u="sng" dirty="0"/>
              <a:t>bloodstream decreases by 20% each hour</a:t>
            </a:r>
            <a:r>
              <a:rPr lang="en-US" sz="1800" b="1" dirty="0"/>
              <a:t> as the drug is </a:t>
            </a:r>
            <a:r>
              <a:rPr lang="en-US" sz="1800" b="1" dirty="0" err="1" smtClean="0"/>
              <a:t>eleminated</a:t>
            </a:r>
            <a:r>
              <a:rPr lang="en-US" sz="1800" b="1" dirty="0" smtClean="0"/>
              <a:t> </a:t>
            </a:r>
            <a:r>
              <a:rPr lang="en-US" sz="1800" b="1" dirty="0"/>
              <a:t>from the body. The initial dose creates a </a:t>
            </a:r>
            <a:r>
              <a:rPr lang="en-US" sz="1800" b="1" u="sng" dirty="0"/>
              <a:t>concentration of 0.7 milligrams per </a:t>
            </a:r>
            <a:r>
              <a:rPr lang="en-US" sz="1800" b="1" u="sng" dirty="0" err="1"/>
              <a:t>millileter</a:t>
            </a:r>
            <a:r>
              <a:rPr lang="en-US" sz="1800" b="1" u="sng" dirty="0"/>
              <a:t>.</a:t>
            </a:r>
            <a:br>
              <a:rPr lang="en-US" sz="1800" b="1" u="sng" dirty="0"/>
            </a:br>
            <a:r>
              <a:rPr lang="en-US" sz="1800" b="1" dirty="0"/>
              <a:t>a) </a:t>
            </a:r>
            <a:r>
              <a:rPr lang="en-US" sz="1800" b="1" u="sng" dirty="0"/>
              <a:t>Write a function for the concentration</a:t>
            </a:r>
            <a:r>
              <a:rPr lang="en-US" sz="1800" b="1" dirty="0"/>
              <a:t> of the drug as a function of time</a:t>
            </a:r>
            <a:br>
              <a:rPr lang="en-US" sz="1800" b="1" dirty="0"/>
            </a:br>
            <a:r>
              <a:rPr lang="en-US" sz="1800" b="1" dirty="0"/>
              <a:t>b) </a:t>
            </a:r>
            <a:r>
              <a:rPr lang="en-US" sz="1800" b="1" u="sng" dirty="0"/>
              <a:t>The minimum effective concentration of the drug is 0.4 milligrams per milliliter</a:t>
            </a:r>
            <a:r>
              <a:rPr lang="en-US" sz="1800" b="1" dirty="0"/>
              <a:t>. When should the second dose be administered</a:t>
            </a:r>
            <a:br>
              <a:rPr lang="en-US" sz="1800" b="1" dirty="0"/>
            </a:br>
            <a:r>
              <a:rPr lang="en-US" sz="1800" b="1" dirty="0"/>
              <a:t>c) </a:t>
            </a:r>
            <a:r>
              <a:rPr lang="en-US" sz="1800" b="1" u="sng" dirty="0"/>
              <a:t>Verify your answer with a graph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32037"/>
            <a:ext cx="8229600" cy="4525963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b="1" u="sng" dirty="0"/>
              <a:t>Solution: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b="1" u="sng" dirty="0"/>
              <a:t>Note that if the concentration decreases by 20%, then there is 80% left in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b="1" u="sng" dirty="0"/>
              <a:t>the bloodstream. Therefore, the concentration is C(t) = 0.7(0.80)</a:t>
            </a:r>
            <a:r>
              <a:rPr lang="en-US" sz="1800" b="1" u="sng" baseline="30000" dirty="0"/>
              <a:t>t</a:t>
            </a:r>
          </a:p>
          <a:p>
            <a:pPr marL="609600" indent="-609600">
              <a:lnSpc>
                <a:spcPct val="80000"/>
              </a:lnSpc>
            </a:pPr>
            <a:r>
              <a:rPr lang="en-US" sz="1800" b="1" dirty="0" smtClean="0"/>
              <a:t>                                                       Enter Y </a:t>
            </a:r>
            <a:endParaRPr lang="en-US" sz="1800" b="1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dirty="0"/>
              <a:t>b) Let C(t) = 0.4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dirty="0"/>
              <a:t>0.4 = 0.7(0.80)</a:t>
            </a:r>
            <a:r>
              <a:rPr lang="en-US" sz="1800" baseline="30000" dirty="0"/>
              <a:t>t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dirty="0"/>
              <a:t>4/7 = 0.80t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dirty="0"/>
              <a:t>Log</a:t>
            </a:r>
            <a:r>
              <a:rPr lang="en-US" sz="1800" baseline="-25000" dirty="0"/>
              <a:t>10 </a:t>
            </a:r>
            <a:r>
              <a:rPr lang="en-US" sz="1800" dirty="0"/>
              <a:t>4/7 = log</a:t>
            </a:r>
            <a:r>
              <a:rPr lang="en-US" sz="1800" baseline="-25000" dirty="0"/>
              <a:t>10</a:t>
            </a:r>
            <a:r>
              <a:rPr lang="en-US" sz="1800" dirty="0"/>
              <a:t>0.80</a:t>
            </a:r>
            <a:r>
              <a:rPr lang="en-US" sz="1800" baseline="30000" dirty="0"/>
              <a:t>t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dirty="0"/>
              <a:t>Log</a:t>
            </a:r>
            <a:r>
              <a:rPr lang="en-US" sz="1800" baseline="-25000" dirty="0"/>
              <a:t>10</a:t>
            </a:r>
            <a:r>
              <a:rPr lang="en-US" sz="1800" dirty="0"/>
              <a:t> 4/7 =t log</a:t>
            </a:r>
            <a:r>
              <a:rPr lang="en-US" sz="1800" baseline="-25000" dirty="0"/>
              <a:t>10</a:t>
            </a:r>
            <a:r>
              <a:rPr lang="en-US" sz="1800" dirty="0"/>
              <a:t>0.80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dirty="0"/>
              <a:t>Log </a:t>
            </a:r>
            <a:r>
              <a:rPr lang="en-US" sz="1800" baseline="-25000" dirty="0"/>
              <a:t>10</a:t>
            </a:r>
            <a:r>
              <a:rPr lang="en-US" sz="1800" dirty="0"/>
              <a:t> 4/7  = t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dirty="0"/>
              <a:t>Log </a:t>
            </a:r>
            <a:r>
              <a:rPr lang="en-US" sz="1800" baseline="-25000" dirty="0"/>
              <a:t>10 </a:t>
            </a:r>
            <a:r>
              <a:rPr lang="en-US" sz="1800" dirty="0"/>
              <a:t>0.80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dirty="0"/>
              <a:t>2.5 = t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b="1" u="sng" dirty="0"/>
              <a:t>The second dose should be administered after 2.5 hours</a:t>
            </a:r>
            <a:r>
              <a:rPr lang="en-US" sz="1800" dirty="0"/>
              <a:t>.</a:t>
            </a:r>
          </a:p>
          <a:p>
            <a:pPr marL="609600" indent="-609600">
              <a:lnSpc>
                <a:spcPct val="80000"/>
              </a:lnSpc>
            </a:pPr>
            <a:endParaRPr lang="en-US" sz="18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dirty="0"/>
              <a:t>c) </a:t>
            </a:r>
            <a:r>
              <a:rPr lang="en-US" sz="1800" b="1" u="sng" dirty="0"/>
              <a:t>To check graphically, find the intersection of the line y = 0.4 and C(t) 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b="1" u="sng" dirty="0"/>
              <a:t>Here we graph using </a:t>
            </a:r>
            <a:r>
              <a:rPr lang="en-US" sz="1800" b="1" u="sng" dirty="0" err="1"/>
              <a:t>Xmin</a:t>
            </a:r>
            <a:r>
              <a:rPr lang="en-US" sz="1800" b="1" u="sng" dirty="0"/>
              <a:t> = 0 , </a:t>
            </a:r>
            <a:r>
              <a:rPr lang="en-US" sz="1800" b="1" u="sng" dirty="0" err="1"/>
              <a:t>Xmax</a:t>
            </a:r>
            <a:r>
              <a:rPr lang="en-US" sz="1800" b="1" u="sng" dirty="0"/>
              <a:t> = 5, </a:t>
            </a:r>
            <a:r>
              <a:rPr lang="en-US" sz="1800" b="1" u="sng" dirty="0" err="1"/>
              <a:t>Ymin</a:t>
            </a:r>
            <a:r>
              <a:rPr lang="en-US" sz="1800" b="1" u="sng" dirty="0"/>
              <a:t> = 0 and </a:t>
            </a:r>
            <a:r>
              <a:rPr lang="en-US" sz="1800" b="1" u="sng" dirty="0" err="1"/>
              <a:t>Ymax</a:t>
            </a:r>
            <a:r>
              <a:rPr lang="en-US" sz="1800" b="1" u="sng" dirty="0"/>
              <a:t> = 0.7</a:t>
            </a:r>
          </a:p>
        </p:txBody>
      </p:sp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3200400"/>
            <a:ext cx="24384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9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3200400"/>
            <a:ext cx="2419350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086600" y="2819400"/>
            <a:ext cx="76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r>
              <a:rPr lang="en-US" sz="2800"/>
              <a:t>4.3 Logarithms (Pg 355) Example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772400" cy="4648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800" b="1" dirty="0"/>
              <a:t> </a:t>
            </a:r>
            <a:r>
              <a:rPr lang="en-US" sz="1800" b="1" dirty="0"/>
              <a:t>Suppose a colony of bacteria </a:t>
            </a:r>
            <a:r>
              <a:rPr lang="en-US" sz="1800" b="1" u="sng" dirty="0"/>
              <a:t>doubles </a:t>
            </a:r>
            <a:r>
              <a:rPr lang="en-US" sz="1800" b="1" dirty="0"/>
              <a:t>in size everyday. If the colony starts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/>
              <a:t>with </a:t>
            </a:r>
            <a:r>
              <a:rPr lang="en-US" sz="1800" b="1" u="sng" dirty="0"/>
              <a:t>50 bacteria</a:t>
            </a:r>
            <a:r>
              <a:rPr lang="en-US" sz="1800" b="1" dirty="0"/>
              <a:t>, how long will it be before there are </a:t>
            </a:r>
            <a:r>
              <a:rPr lang="en-US" sz="1800" b="1" u="sng" dirty="0"/>
              <a:t>800 bacteria</a:t>
            </a:r>
            <a:r>
              <a:rPr lang="en-US" sz="1800" b="1" dirty="0"/>
              <a:t> 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/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/>
              <a:t>Example P(x) = 50. 2</a:t>
            </a:r>
            <a:r>
              <a:rPr lang="en-US" sz="1800" b="1" baseline="30000" dirty="0">
                <a:solidFill>
                  <a:srgbClr val="FF0066"/>
                </a:solidFill>
                <a:cs typeface="Times New Roman" pitchFamily="18" charset="0"/>
              </a:rPr>
              <a:t>x</a:t>
            </a:r>
            <a:r>
              <a:rPr lang="en-US" sz="1800" b="1" dirty="0"/>
              <a:t> ,when  P(x) = 800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/>
              <a:t>According to statement  800 = 50.2</a:t>
            </a:r>
            <a:r>
              <a:rPr lang="en-US" sz="1800" b="1" baseline="-30000" dirty="0">
                <a:cs typeface="Times New Roman" pitchFamily="18" charset="0"/>
              </a:rPr>
              <a:t> </a:t>
            </a:r>
            <a:r>
              <a:rPr lang="en-US" sz="1800" b="1" baseline="30000" dirty="0">
                <a:solidFill>
                  <a:srgbClr val="FF0066"/>
                </a:solidFill>
                <a:cs typeface="Times New Roman" pitchFamily="18" charset="0"/>
              </a:rPr>
              <a:t>x</a:t>
            </a:r>
            <a:r>
              <a:rPr lang="en-US" sz="1800" b="1" dirty="0"/>
              <a:t> </a:t>
            </a:r>
            <a:r>
              <a:rPr lang="en-US" sz="1800" b="1" baseline="-30000" dirty="0"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 smtClean="0"/>
              <a:t>Dividing </a:t>
            </a:r>
            <a:r>
              <a:rPr lang="en-US" sz="1800" b="1" dirty="0"/>
              <a:t>both sides by 50 yields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/>
              <a:t>16 =  </a:t>
            </a:r>
            <a:r>
              <a:rPr lang="en-US" sz="1800" b="1" dirty="0">
                <a:solidFill>
                  <a:srgbClr val="FF0066"/>
                </a:solidFill>
                <a:cs typeface="Times New Roman" pitchFamily="18" charset="0"/>
              </a:rPr>
              <a:t>2</a:t>
            </a:r>
            <a:r>
              <a:rPr lang="en-US" sz="1800" b="1" baseline="30000" dirty="0">
                <a:solidFill>
                  <a:srgbClr val="FF0066"/>
                </a:solidFill>
                <a:cs typeface="Times New Roman" pitchFamily="18" charset="0"/>
              </a:rPr>
              <a:t>x</a:t>
            </a:r>
            <a:r>
              <a:rPr lang="en-US" sz="1800" b="1" dirty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u="sng" dirty="0"/>
              <a:t>What power must we raise 2 in order to get 16</a:t>
            </a:r>
            <a:r>
              <a:rPr lang="en-US" sz="1800" b="1" dirty="0"/>
              <a:t> </a:t>
            </a:r>
            <a:r>
              <a:rPr lang="en-US" sz="1800" b="1" dirty="0" smtClean="0"/>
              <a:t>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/>
              <a:t>Because 2 </a:t>
            </a:r>
            <a:r>
              <a:rPr lang="en-US" sz="1800" b="1" baseline="30000" dirty="0"/>
              <a:t> 4 </a:t>
            </a:r>
            <a:r>
              <a:rPr lang="en-US" sz="1800" b="1" dirty="0"/>
              <a:t>= 16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baseline="30000" dirty="0"/>
              <a:t>Log</a:t>
            </a:r>
            <a:r>
              <a:rPr lang="en-US" sz="1800" b="1" baseline="-25000" dirty="0"/>
              <a:t>2</a:t>
            </a:r>
            <a:r>
              <a:rPr lang="en-US" sz="1800" b="1" dirty="0"/>
              <a:t> 16 = 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/>
              <a:t>In other words, we solve an exponential equation by computing a logarithm.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/>
              <a:t>Check  x = 4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b="1" dirty="0"/>
              <a:t>P(4) = 50.  </a:t>
            </a:r>
            <a:r>
              <a:rPr lang="en-US" sz="1800" b="1" dirty="0">
                <a:solidFill>
                  <a:srgbClr val="FF0066"/>
                </a:solidFill>
                <a:cs typeface="Times New Roman" pitchFamily="18" charset="0"/>
              </a:rPr>
              <a:t>2</a:t>
            </a:r>
            <a:r>
              <a:rPr lang="en-US" sz="1800" b="1" baseline="30000" dirty="0">
                <a:solidFill>
                  <a:srgbClr val="FF0066"/>
                </a:solidFill>
                <a:cs typeface="Times New Roman" pitchFamily="18" charset="0"/>
              </a:rPr>
              <a:t>x</a:t>
            </a:r>
            <a:r>
              <a:rPr lang="en-US" sz="1800" b="1" dirty="0"/>
              <a:t> = 800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and Conversion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u="sng" dirty="0"/>
              <a:t>Definition Of Logarithm of x, </a:t>
            </a:r>
            <a:endParaRPr lang="en-US" sz="2400" b="1" u="sng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/>
              <a:t>written </a:t>
            </a:r>
            <a:r>
              <a:rPr lang="en-US" sz="2400" b="1" dirty="0"/>
              <a:t>log </a:t>
            </a:r>
            <a:r>
              <a:rPr lang="en-US" sz="2400" b="1" baseline="-30000" dirty="0" smtClean="0">
                <a:cs typeface="Times New Roman" pitchFamily="18" charset="0"/>
              </a:rPr>
              <a:t>b</a:t>
            </a:r>
            <a:r>
              <a:rPr lang="en-US" sz="2400" b="1" dirty="0"/>
              <a:t> </a:t>
            </a:r>
            <a:r>
              <a:rPr lang="en-US" sz="2400" b="1" dirty="0" smtClean="0"/>
              <a:t>x </a:t>
            </a:r>
            <a:r>
              <a:rPr lang="en-US" sz="2400" b="1" dirty="0"/>
              <a:t>, is the exponent to which b must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/>
              <a:t>be raised in order to yield x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u="sng" dirty="0"/>
              <a:t>Logarithm and Exponents: Conversion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u="sng" dirty="0"/>
              <a:t>Equations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/>
              <a:t>If b&gt; 0 and x&gt; 0,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/>
              <a:t>y</a:t>
            </a:r>
            <a:r>
              <a:rPr lang="en-US" sz="2400" b="1" dirty="0" smtClean="0"/>
              <a:t> </a:t>
            </a:r>
            <a:r>
              <a:rPr lang="en-US" sz="2400" b="1" dirty="0"/>
              <a:t>=log </a:t>
            </a:r>
            <a:r>
              <a:rPr lang="en-US" sz="2400" b="1" baseline="-30000" dirty="0">
                <a:cs typeface="Times New Roman" pitchFamily="18" charset="0"/>
              </a:rPr>
              <a:t>b</a:t>
            </a:r>
            <a:r>
              <a:rPr lang="en-US" sz="2400" b="1" dirty="0"/>
              <a:t> x  if and only if  x = b </a:t>
            </a:r>
            <a:r>
              <a:rPr lang="en-US" sz="2400" b="1" baseline="30000" dirty="0"/>
              <a:t>y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334000"/>
            <a:ext cx="4971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Logarithmic functions             Exponential Functions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952500" y="49911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581400" y="48768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200" dirty="0"/>
              <a:t>Logarithmic Function ( </a:t>
            </a:r>
            <a:r>
              <a:rPr lang="en-US" sz="3200" dirty="0" smtClean="0"/>
              <a:t>pg 356</a:t>
            </a:r>
            <a:r>
              <a:rPr lang="en-US" sz="3200" dirty="0"/>
              <a:t>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y = log </a:t>
            </a:r>
            <a:r>
              <a:rPr lang="en-US" sz="2800" b="1" baseline="-30000">
                <a:cs typeface="Times New Roman" pitchFamily="18" charset="0"/>
              </a:rPr>
              <a:t>b</a:t>
            </a:r>
            <a:r>
              <a:rPr lang="en-US" sz="2800"/>
              <a:t> x   and x = b</a:t>
            </a:r>
            <a:r>
              <a:rPr lang="en-US" sz="2800" b="1" baseline="30000">
                <a:cs typeface="Times New Roman" pitchFamily="18" charset="0"/>
              </a:rPr>
              <a:t>y</a:t>
            </a:r>
            <a:r>
              <a:rPr lang="en-US" sz="2800"/>
              <a:t> </a:t>
            </a:r>
          </a:p>
          <a:p>
            <a:endParaRPr lang="en-US" sz="2800"/>
          </a:p>
          <a:p>
            <a:pPr>
              <a:buFontTx/>
              <a:buNone/>
            </a:pPr>
            <a:r>
              <a:rPr lang="en-US" sz="2800"/>
              <a:t>For any base b &gt; 0</a:t>
            </a:r>
          </a:p>
          <a:p>
            <a:pPr>
              <a:buFontTx/>
              <a:buNone/>
            </a:pPr>
            <a:r>
              <a:rPr lang="en-US" sz="2800"/>
              <a:t>log </a:t>
            </a:r>
            <a:r>
              <a:rPr lang="en-US" sz="2800" b="1" baseline="-30000">
                <a:cs typeface="Times New Roman" pitchFamily="18" charset="0"/>
              </a:rPr>
              <a:t>b</a:t>
            </a:r>
            <a:r>
              <a:rPr lang="en-US" sz="2800"/>
              <a:t> b= 1 because b</a:t>
            </a:r>
            <a:r>
              <a:rPr lang="en-US" sz="2800" b="1" baseline="30000">
                <a:cs typeface="Times New Roman" pitchFamily="18" charset="0"/>
              </a:rPr>
              <a:t>1 </a:t>
            </a:r>
            <a:r>
              <a:rPr lang="en-US" sz="2800" b="1">
                <a:cs typeface="Times New Roman" pitchFamily="18" charset="0"/>
              </a:rPr>
              <a:t> = b</a:t>
            </a:r>
          </a:p>
          <a:p>
            <a:pPr>
              <a:buFontTx/>
              <a:buNone/>
            </a:pPr>
            <a:r>
              <a:rPr lang="en-US" sz="2800"/>
              <a:t>log </a:t>
            </a:r>
            <a:r>
              <a:rPr lang="en-US" sz="2800" b="1" baseline="-30000">
                <a:cs typeface="Times New Roman" pitchFamily="18" charset="0"/>
              </a:rPr>
              <a:t>b</a:t>
            </a:r>
            <a:r>
              <a:rPr lang="en-US" sz="2800"/>
              <a:t> 1= 0     because b</a:t>
            </a:r>
            <a:r>
              <a:rPr lang="en-US" sz="2800" b="1" baseline="30000">
                <a:cs typeface="Times New Roman" pitchFamily="18" charset="0"/>
              </a:rPr>
              <a:t>0</a:t>
            </a:r>
            <a:r>
              <a:rPr lang="en-US" sz="2800" b="1">
                <a:cs typeface="Times New Roman" pitchFamily="18" charset="0"/>
              </a:rPr>
              <a:t> = 1</a:t>
            </a:r>
          </a:p>
          <a:p>
            <a:pPr>
              <a:buFontTx/>
              <a:buNone/>
            </a:pPr>
            <a:r>
              <a:rPr lang="en-US" sz="2800"/>
              <a:t>log </a:t>
            </a:r>
            <a:r>
              <a:rPr lang="en-US" sz="2800" b="1" baseline="-30000">
                <a:cs typeface="Times New Roman" pitchFamily="18" charset="0"/>
              </a:rPr>
              <a:t>b</a:t>
            </a:r>
            <a:r>
              <a:rPr lang="en-US" sz="2800"/>
              <a:t> b </a:t>
            </a:r>
            <a:r>
              <a:rPr lang="en-US" sz="2800" baseline="30000"/>
              <a:t>x</a:t>
            </a:r>
            <a:r>
              <a:rPr lang="en-US" sz="2800" b="1" baseline="30000">
                <a:cs typeface="Times New Roman" pitchFamily="18" charset="0"/>
              </a:rPr>
              <a:t> </a:t>
            </a:r>
            <a:r>
              <a:rPr lang="en-US" sz="2800" b="1">
                <a:cs typeface="Times New Roman" pitchFamily="18" charset="0"/>
              </a:rPr>
              <a:t> = </a:t>
            </a:r>
            <a:r>
              <a:rPr lang="en-US" sz="2800"/>
              <a:t>x because  b</a:t>
            </a:r>
            <a:r>
              <a:rPr lang="en-US" sz="2800" b="1" baseline="30000"/>
              <a:t>x</a:t>
            </a:r>
            <a:r>
              <a:rPr lang="en-US" sz="2800" b="1" baseline="30000">
                <a:cs typeface="Times New Roman" pitchFamily="18" charset="0"/>
              </a:rPr>
              <a:t> </a:t>
            </a:r>
            <a:r>
              <a:rPr lang="en-US" sz="2800" b="1">
                <a:cs typeface="Times New Roman" pitchFamily="18" charset="0"/>
              </a:rPr>
              <a:t> = b </a:t>
            </a:r>
            <a:r>
              <a:rPr lang="en-US" sz="2800" b="1" baseline="30000">
                <a:cs typeface="Times New Roman" pitchFamily="18" charset="0"/>
              </a:rPr>
              <a:t>x</a:t>
            </a:r>
            <a:r>
              <a:rPr lang="en-US" sz="2800" baseline="30000"/>
              <a:t> </a:t>
            </a:r>
          </a:p>
          <a:p>
            <a:pPr>
              <a:buFontTx/>
              <a:buNone/>
            </a:pPr>
            <a:r>
              <a:rPr lang="en-US" sz="2800"/>
              <a:t> </a:t>
            </a:r>
          </a:p>
          <a:p>
            <a:pPr>
              <a:buFontTx/>
              <a:buNone/>
            </a:pPr>
            <a:r>
              <a:rPr lang="en-US" sz="2800"/>
              <a:t> </a:t>
            </a:r>
          </a:p>
          <a:p>
            <a:endParaRPr lang="en-US" sz="2800"/>
          </a:p>
        </p:txBody>
      </p:sp>
      <p:sp>
        <p:nvSpPr>
          <p:cNvPr id="4" name="TextBox 3"/>
          <p:cNvSpPr txBox="1"/>
          <p:nvPr/>
        </p:nvSpPr>
        <p:spPr>
          <a:xfrm>
            <a:off x="838200" y="1905000"/>
            <a:ext cx="4721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Logarithmic Functions        Exponential Function</a:t>
            </a:r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1257300" y="17907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733800" y="18288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200" u="sng" dirty="0"/>
              <a:t>Steps</a:t>
            </a:r>
            <a:r>
              <a:rPr lang="en-US" sz="3200" dirty="0"/>
              <a:t> for Solving </a:t>
            </a:r>
            <a:r>
              <a:rPr lang="en-US" sz="3200" dirty="0" smtClean="0"/>
              <a:t>base 10 Exponential </a:t>
            </a:r>
            <a:r>
              <a:rPr lang="en-US" sz="3200" dirty="0"/>
              <a:t>Equations</a:t>
            </a:r>
            <a:br>
              <a:rPr lang="en-US" sz="3200" dirty="0"/>
            </a:br>
            <a:r>
              <a:rPr lang="en-US" sz="3200" dirty="0"/>
              <a:t>Pg( 360)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229600" cy="45259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u="sng" dirty="0"/>
              <a:t>Isolate the power</a:t>
            </a:r>
            <a:r>
              <a:rPr lang="en-US" sz="2800" dirty="0"/>
              <a:t> on one side of the equation</a:t>
            </a:r>
          </a:p>
          <a:p>
            <a:pPr marL="609600" indent="-609600">
              <a:buFontTx/>
              <a:buAutoNum type="arabicPeriod"/>
            </a:pPr>
            <a:r>
              <a:rPr lang="en-US" sz="2800" u="sng" dirty="0"/>
              <a:t>Rewrite the equation</a:t>
            </a:r>
            <a:r>
              <a:rPr lang="en-US" sz="2800" dirty="0"/>
              <a:t> in logarithmic form</a:t>
            </a:r>
          </a:p>
          <a:p>
            <a:pPr marL="609600" indent="-609600">
              <a:buFontTx/>
              <a:buAutoNum type="arabicPeriod"/>
            </a:pPr>
            <a:r>
              <a:rPr lang="en-US" sz="2800" dirty="0"/>
              <a:t>Use a calculator, if necessary, to evaluate the logarithm</a:t>
            </a:r>
          </a:p>
          <a:p>
            <a:pPr marL="609600" indent="-609600">
              <a:buFontTx/>
              <a:buAutoNum type="arabicPeriod"/>
            </a:pPr>
            <a:r>
              <a:rPr lang="en-US" sz="2800" u="sng" dirty="0"/>
              <a:t>Solve for the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47796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/>
              <a:t>                                                </a:t>
            </a:r>
            <a:r>
              <a:rPr lang="en-US" sz="2400" b="1" u="sng" dirty="0" smtClean="0"/>
              <a:t>Ex 4.3 , No 30, page – 363</a:t>
            </a: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2000" b="1" dirty="0" smtClean="0"/>
              <a:t> Use </a:t>
            </a:r>
            <a:r>
              <a:rPr lang="en-US" sz="2000" b="1" dirty="0"/>
              <a:t>a calculator to approximate each logarithm to four decimal places. Make a conjecture about logarithms based on the results </a:t>
            </a:r>
            <a:r>
              <a:rPr lang="en-US" sz="2000" b="1" dirty="0" smtClean="0"/>
              <a:t>of each </a:t>
            </a:r>
            <a:r>
              <a:rPr lang="en-US" sz="2000" b="1" dirty="0"/>
              <a:t>problem log </a:t>
            </a:r>
            <a:r>
              <a:rPr lang="en-US" sz="2000" b="1" baseline="-30000" dirty="0">
                <a:cs typeface="Times New Roman" pitchFamily="18" charset="0"/>
              </a:rPr>
              <a:t>5</a:t>
            </a:r>
            <a:r>
              <a:rPr lang="en-US" sz="2000" b="1" dirty="0"/>
              <a:t> 86.3</a:t>
            </a:r>
            <a:r>
              <a:rPr lang="en-US" sz="4000" dirty="0"/>
              <a:t>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7630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dirty="0"/>
              <a:t>5</a:t>
            </a:r>
            <a:r>
              <a:rPr lang="en-US" sz="2000" b="1" baseline="30000" dirty="0"/>
              <a:t>2</a:t>
            </a:r>
            <a:r>
              <a:rPr lang="en-US" sz="2000" b="1" dirty="0"/>
              <a:t>= 25 and 5</a:t>
            </a:r>
            <a:r>
              <a:rPr lang="en-US" sz="2000" b="1" baseline="30000" dirty="0"/>
              <a:t>3</a:t>
            </a:r>
            <a:r>
              <a:rPr lang="en-US" sz="2000" b="1" dirty="0"/>
              <a:t> = 125. This means that log </a:t>
            </a:r>
            <a:r>
              <a:rPr lang="en-US" sz="2000" b="1" baseline="-30000" dirty="0">
                <a:cs typeface="Times New Roman" pitchFamily="18" charset="0"/>
              </a:rPr>
              <a:t>5</a:t>
            </a:r>
            <a:r>
              <a:rPr lang="en-US" sz="2000" b="1" dirty="0"/>
              <a:t> 86.3  must be between 2 </a:t>
            </a:r>
            <a:r>
              <a:rPr lang="en-US" sz="2000" b="1" dirty="0" smtClean="0"/>
              <a:t>and 3</a:t>
            </a:r>
            <a:r>
              <a:rPr lang="en-US" sz="2000" b="1" dirty="0"/>
              <a:t>.</a:t>
            </a:r>
          </a:p>
          <a:p>
            <a:pPr>
              <a:buFontTx/>
              <a:buNone/>
            </a:pPr>
            <a:endParaRPr lang="en-US" sz="2000" b="1" dirty="0" smtClean="0"/>
          </a:p>
          <a:p>
            <a:pPr>
              <a:buFontTx/>
              <a:buNone/>
            </a:pPr>
            <a:r>
              <a:rPr lang="en-US" sz="2000" b="1" dirty="0" smtClean="0"/>
              <a:t>b</a:t>
            </a:r>
            <a:r>
              <a:rPr lang="en-US" sz="2000" b="1" dirty="0"/>
              <a:t>) Let x = </a:t>
            </a:r>
            <a:r>
              <a:rPr lang="en-US" sz="2000" b="1" dirty="0" smtClean="0"/>
              <a:t>log</a:t>
            </a:r>
            <a:r>
              <a:rPr lang="en-US" sz="2000" b="1" baseline="-30000" dirty="0" smtClean="0">
                <a:cs typeface="Times New Roman" pitchFamily="18" charset="0"/>
              </a:rPr>
              <a:t> 5</a:t>
            </a:r>
            <a:r>
              <a:rPr lang="en-US" sz="2000" b="1" dirty="0" smtClean="0"/>
              <a:t>  </a:t>
            </a:r>
            <a:r>
              <a:rPr lang="en-US" sz="2000" b="1" dirty="0"/>
              <a:t>86.3 . Converting to exponential form, 5</a:t>
            </a:r>
            <a:r>
              <a:rPr lang="en-US" sz="2000" b="1" baseline="30000" dirty="0"/>
              <a:t>x</a:t>
            </a:r>
            <a:r>
              <a:rPr lang="en-US" sz="2000" b="1" dirty="0"/>
              <a:t> = 86.3. Graph</a:t>
            </a:r>
          </a:p>
          <a:p>
            <a:pPr>
              <a:buFontTx/>
              <a:buNone/>
            </a:pPr>
            <a:r>
              <a:rPr lang="en-US" sz="2000" b="1" dirty="0"/>
              <a:t>y1 = 5</a:t>
            </a:r>
            <a:r>
              <a:rPr lang="en-US" sz="2000" b="1" baseline="30000" dirty="0"/>
              <a:t>x</a:t>
            </a:r>
            <a:r>
              <a:rPr lang="en-US" sz="2000" b="1" dirty="0"/>
              <a:t> and</a:t>
            </a:r>
          </a:p>
          <a:p>
            <a:pPr>
              <a:buFontTx/>
              <a:buNone/>
            </a:pPr>
            <a:r>
              <a:rPr lang="en-US" sz="2000" b="1" dirty="0"/>
              <a:t>y2 = 86.3 with </a:t>
            </a:r>
            <a:r>
              <a:rPr lang="en-US" sz="2000" b="1" dirty="0" err="1"/>
              <a:t>Xmin</a:t>
            </a:r>
            <a:r>
              <a:rPr lang="en-US" sz="2000" b="1" dirty="0"/>
              <a:t> = - 1.</a:t>
            </a:r>
          </a:p>
          <a:p>
            <a:pPr>
              <a:buFontTx/>
              <a:buNone/>
            </a:pPr>
            <a:r>
              <a:rPr lang="en-US" sz="2000" b="1" dirty="0" err="1"/>
              <a:t>Xmax</a:t>
            </a:r>
            <a:r>
              <a:rPr lang="en-US" sz="2000" b="1" dirty="0"/>
              <a:t> = 4, Y min = - 10 , and Y max = 100. Use the intersection feature</a:t>
            </a:r>
          </a:p>
          <a:p>
            <a:pPr>
              <a:buFontTx/>
              <a:buNone/>
            </a:pPr>
            <a:r>
              <a:rPr lang="en-US" sz="2000" b="1" dirty="0" smtClean="0"/>
              <a:t>To </a:t>
            </a:r>
            <a:r>
              <a:rPr lang="en-US" sz="2000" b="1" dirty="0"/>
              <a:t>find out where y1 = y2 </a:t>
            </a:r>
            <a:endParaRPr lang="en-US" sz="2000" b="1" dirty="0" smtClean="0"/>
          </a:p>
          <a:p>
            <a:pPr>
              <a:buFontTx/>
              <a:buNone/>
            </a:pPr>
            <a:r>
              <a:rPr lang="en-US" sz="2000" b="1" u="sng" dirty="0" smtClean="0"/>
              <a:t>Graphing Calculator</a:t>
            </a:r>
            <a:endParaRPr lang="en-US" sz="2000" b="1" u="sng" dirty="0"/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5720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6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45720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7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45720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7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5720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04800" y="4191000"/>
            <a:ext cx="8157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Enter Y                          Press Window                 Press 2</a:t>
            </a:r>
            <a:r>
              <a:rPr lang="en-US" baseline="30000" dirty="0" smtClean="0"/>
              <a:t>nd</a:t>
            </a:r>
            <a:r>
              <a:rPr lang="en-US" dirty="0" smtClean="0"/>
              <a:t> and Table               Enter Graph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sz="2800" u="sng"/>
              <a:t>4.3  No.5 4</a:t>
            </a:r>
            <a:r>
              <a:rPr lang="en-US" sz="2800"/>
              <a:t>, Pg 365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dirty="0"/>
              <a:t>     The elevation of Mount McKinley, the highest mountain in the United States, is 20,320 feet. What is the atmospheric pressure at the top ?</a:t>
            </a:r>
          </a:p>
          <a:p>
            <a:pPr>
              <a:buFontTx/>
              <a:buNone/>
            </a:pPr>
            <a:r>
              <a:rPr lang="en-US" sz="2000" b="1" dirty="0"/>
              <a:t>    </a:t>
            </a:r>
            <a:r>
              <a:rPr lang="en-US" sz="2000" dirty="0"/>
              <a:t> </a:t>
            </a:r>
            <a:r>
              <a:rPr lang="en-US" sz="2000" b="1" dirty="0"/>
              <a:t>P(a) = 30(10 )</a:t>
            </a:r>
            <a:r>
              <a:rPr lang="en-US" sz="2000" b="1" baseline="30000" dirty="0"/>
              <a:t>-0.9a  </a:t>
            </a:r>
            <a:r>
              <a:rPr lang="en-US" sz="2000" b="1" dirty="0"/>
              <a:t> , Where </a:t>
            </a:r>
            <a:r>
              <a:rPr lang="en-US" sz="2000" b="1" baseline="30000" dirty="0"/>
              <a:t>     </a:t>
            </a:r>
            <a:r>
              <a:rPr lang="en-US" sz="2000" b="1" dirty="0"/>
              <a:t>a= altitude in </a:t>
            </a:r>
            <a:r>
              <a:rPr lang="en-US" sz="2000" b="1" u="sng" dirty="0"/>
              <a:t>miles</a:t>
            </a:r>
            <a:r>
              <a:rPr lang="en-US" sz="2000" b="1" dirty="0"/>
              <a:t> and</a:t>
            </a:r>
          </a:p>
          <a:p>
            <a:pPr>
              <a:buFontTx/>
              <a:buNone/>
            </a:pPr>
            <a:r>
              <a:rPr lang="en-US" sz="2000" b="1" dirty="0"/>
              <a:t>                                     P = atmospheric pressure in inches of      mercury</a:t>
            </a:r>
          </a:p>
          <a:p>
            <a:pPr algn="ctr">
              <a:buFontTx/>
              <a:buNone/>
            </a:pPr>
            <a:r>
              <a:rPr lang="en-US" sz="2000" b="1" dirty="0"/>
              <a:t>X min = 0    </a:t>
            </a:r>
            <a:r>
              <a:rPr lang="en-US" sz="2000" b="1" dirty="0" err="1"/>
              <a:t>Ymax</a:t>
            </a:r>
            <a:r>
              <a:rPr lang="en-US" sz="2000" b="1" dirty="0"/>
              <a:t> = 9.4</a:t>
            </a:r>
          </a:p>
          <a:p>
            <a:pPr algn="ctr">
              <a:buFontTx/>
              <a:buNone/>
            </a:pPr>
            <a:r>
              <a:rPr lang="en-US" sz="2000" b="1" dirty="0" err="1"/>
              <a:t>Xmax</a:t>
            </a:r>
            <a:r>
              <a:rPr lang="en-US" sz="2000" b="1" dirty="0"/>
              <a:t> = 0     </a:t>
            </a:r>
            <a:r>
              <a:rPr lang="en-US" sz="2000" b="1" dirty="0" err="1"/>
              <a:t>Ymin</a:t>
            </a:r>
            <a:r>
              <a:rPr lang="en-US" sz="2000" b="1" dirty="0"/>
              <a:t>= 30</a:t>
            </a:r>
          </a:p>
          <a:p>
            <a:pPr>
              <a:buFontTx/>
              <a:buNone/>
            </a:pPr>
            <a:endParaRPr lang="en-US" sz="2000" b="1" dirty="0"/>
          </a:p>
          <a:p>
            <a:pPr>
              <a:buFontTx/>
              <a:buNone/>
            </a:pPr>
            <a:r>
              <a:rPr lang="en-US" sz="2000" b="1" dirty="0"/>
              <a:t>A= 20,320 feet= 20,320(1/5280) = 3.8485 miles  ( 1mile = 5280 feet)</a:t>
            </a:r>
          </a:p>
          <a:p>
            <a:pPr>
              <a:buFontTx/>
              <a:buNone/>
            </a:pPr>
            <a:r>
              <a:rPr lang="en-US" sz="2000" b="1" dirty="0"/>
              <a:t>P = 30(10) </a:t>
            </a:r>
            <a:r>
              <a:rPr lang="en-US" sz="2000" b="1" baseline="30000" dirty="0"/>
              <a:t>–(0.09)(3.8485) </a:t>
            </a:r>
          </a:p>
          <a:p>
            <a:pPr>
              <a:buFontTx/>
              <a:buNone/>
            </a:pPr>
            <a:r>
              <a:rPr lang="en-US" sz="2000" b="1" dirty="0"/>
              <a:t>=13.51inch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52578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53340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5257800"/>
            <a:ext cx="18859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09600" y="4724400"/>
            <a:ext cx="2444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/>
              <a:t>Check in gr. calculator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9248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latin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</a:rPr>
              <a:t>Exponential function  and </a:t>
            </a:r>
            <a:r>
              <a:rPr lang="en-US" sz="3200" b="1" dirty="0" smtClean="0"/>
              <a:t>Logarithmic function</a:t>
            </a:r>
            <a:br>
              <a:rPr lang="en-US" sz="3200" b="1" dirty="0" smtClean="0"/>
            </a:br>
            <a:r>
              <a:rPr lang="en-US" sz="3200" dirty="0" smtClean="0">
                <a:latin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</a:rPr>
            </a:br>
            <a:endParaRPr lang="en-US" sz="32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000" dirty="0"/>
          </a:p>
          <a:p>
            <a:pPr>
              <a:buFontTx/>
              <a:buNone/>
            </a:pPr>
            <a:endParaRPr lang="en-US" sz="2000" dirty="0"/>
          </a:p>
        </p:txBody>
      </p:sp>
      <p:sp>
        <p:nvSpPr>
          <p:cNvPr id="14401" name="Text Box 65"/>
          <p:cNvSpPr txBox="1">
            <a:spLocks noChangeArrowheads="1"/>
          </p:cNvSpPr>
          <p:nvPr/>
        </p:nvSpPr>
        <p:spPr bwMode="auto">
          <a:xfrm>
            <a:off x="1295400" y="1219200"/>
            <a:ext cx="22557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</a:rPr>
              <a:t>Exponential function</a:t>
            </a:r>
            <a:endParaRPr lang="en-US" b="1" dirty="0">
              <a:latin typeface="Times New Roman" pitchFamily="18" charset="0"/>
            </a:endParaRPr>
          </a:p>
        </p:txBody>
      </p:sp>
      <p:graphicFrame>
        <p:nvGraphicFramePr>
          <p:cNvPr id="14474" name="Group 138"/>
          <p:cNvGraphicFramePr>
            <a:graphicFrameLocks noGrp="1"/>
          </p:cNvGraphicFramePr>
          <p:nvPr/>
        </p:nvGraphicFramePr>
        <p:xfrm>
          <a:off x="1447800" y="2057400"/>
          <a:ext cx="1676400" cy="2933700"/>
        </p:xfrm>
        <a:graphic>
          <a:graphicData uri="http://schemas.openxmlformats.org/drawingml/2006/table">
            <a:tbl>
              <a:tblPr/>
              <a:tblGrid>
                <a:gridCol w="609600"/>
                <a:gridCol w="1066800"/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f(x) =2 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476" name="Group 140"/>
          <p:cNvGraphicFramePr>
            <a:graphicFrameLocks noGrp="1"/>
          </p:cNvGraphicFramePr>
          <p:nvPr/>
        </p:nvGraphicFramePr>
        <p:xfrm>
          <a:off x="4648200" y="1981200"/>
          <a:ext cx="2057400" cy="2967039"/>
        </p:xfrm>
        <a:graphic>
          <a:graphicData uri="http://schemas.openxmlformats.org/drawingml/2006/table">
            <a:tbl>
              <a:tblPr/>
              <a:tblGrid>
                <a:gridCol w="685800"/>
                <a:gridCol w="1371600"/>
              </a:tblGrid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g(x) =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 </a:t>
                      </a:r>
                      <a:r>
                        <a:rPr kumimoji="0" lang="en-US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x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68" name="Text Box 132"/>
          <p:cNvSpPr txBox="1">
            <a:spLocks noChangeArrowheads="1"/>
          </p:cNvSpPr>
          <p:nvPr/>
        </p:nvSpPr>
        <p:spPr bwMode="auto">
          <a:xfrm>
            <a:off x="4800600" y="1143000"/>
            <a:ext cx="21587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Logarithmic function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4.4 Properties </a:t>
            </a:r>
            <a:r>
              <a:rPr lang="en-US" sz="2800" dirty="0"/>
              <a:t>of Logarithmic Functions (Pg 366)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143000" y="2895600"/>
            <a:ext cx="66294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y = log </a:t>
            </a:r>
            <a:r>
              <a:rPr lang="en-US" sz="2800" b="1" baseline="-30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</a:rPr>
              <a:t> x   and x = b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b="1" u="sng" dirty="0">
                <a:latin typeface="Times New Roman" pitchFamily="18" charset="0"/>
              </a:rPr>
              <a:t>Domain</a:t>
            </a:r>
            <a:r>
              <a:rPr lang="en-US" sz="2800" dirty="0">
                <a:latin typeface="Times New Roman" pitchFamily="18" charset="0"/>
              </a:rPr>
              <a:t> : All positive real numbers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b="1" u="sng" dirty="0">
                <a:latin typeface="Times New Roman" pitchFamily="18" charset="0"/>
              </a:rPr>
              <a:t>Range</a:t>
            </a:r>
            <a:r>
              <a:rPr lang="en-US" sz="2800" dirty="0">
                <a:latin typeface="Times New Roman" pitchFamily="18" charset="0"/>
              </a:rPr>
              <a:t> : All real numbers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The graphs of y = log </a:t>
            </a:r>
            <a:r>
              <a:rPr lang="en-US" sz="2800" b="1" baseline="-30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</a:rPr>
              <a:t> x   and x = b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>
                <a:latin typeface="Times New Roman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sz="2800" dirty="0">
                <a:latin typeface="Times New Roman" pitchFamily="18" charset="0"/>
              </a:rPr>
              <a:t>    are symmetric about the line y = x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1374</Words>
  <Application>Microsoft Office PowerPoint</Application>
  <PresentationFormat>On-screen Show (4:3)</PresentationFormat>
  <Paragraphs>206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4.3 - Logarithms 4.4 – Properties of Logarithms</vt:lpstr>
      <vt:lpstr>4.3 Logarithms (Pg 355) Example</vt:lpstr>
      <vt:lpstr>Definitions and Conversion</vt:lpstr>
      <vt:lpstr>Logarithmic Function ( pg 356)</vt:lpstr>
      <vt:lpstr>Steps for Solving base 10 Exponential Equations Pg( 360)</vt:lpstr>
      <vt:lpstr>                                                Ex 4.3 , No 30, page – 363  Use a calculator to approximate each logarithm to four decimal places. Make a conjecture about logarithms based on the results of each problem log 5 86.3 </vt:lpstr>
      <vt:lpstr>4.3  No.5 4, Pg 365</vt:lpstr>
      <vt:lpstr>  Exponential function  and Logarithmic function  </vt:lpstr>
      <vt:lpstr>4.4 Properties of Logarithmic Functions (Pg 366)</vt:lpstr>
      <vt:lpstr>Properties of Logarithms( pg 366 )</vt:lpstr>
      <vt:lpstr>Compound Interest</vt:lpstr>
      <vt:lpstr>Ex 4.4 ( pg 373) Use properties of logarithms to expand each expression in terms of simpler logarithms. Assume that all variable expressions denote positive numbers</vt:lpstr>
      <vt:lpstr>Ex 4.4 ( pg 373 ) </vt:lpstr>
      <vt:lpstr>Evaluate each expression</vt:lpstr>
      <vt:lpstr>Evaluating Logarithmic Functions Use Log key on a calculator</vt:lpstr>
      <vt:lpstr> 39. ( Pg 374)The concentration of a certain drug injected into the bloodstream decreases by 20% each hour as the drug is eleminated from the body. The initial dose creates a concentration of 0.7 milligrams per millileter. a) Write a function for the concentration of the drug as a function of time b) The minimum effective concentration of the drug is 0.4 milligrams per milliliter. When should the second dose be administered c) Verify your answer with a graph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4.3 - Logarithm Functions</dc:title>
  <dc:creator>Learning Technology Center</dc:creator>
  <cp:lastModifiedBy>Learning Technology Center</cp:lastModifiedBy>
  <cp:revision>17</cp:revision>
  <dcterms:created xsi:type="dcterms:W3CDTF">2008-10-22T15:58:23Z</dcterms:created>
  <dcterms:modified xsi:type="dcterms:W3CDTF">2008-10-29T17:19:09Z</dcterms:modified>
</cp:coreProperties>
</file>